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embeddedFontLst>
    <p:embeddedFont>
      <p:font typeface="Raleway"/>
      <p:regular r:id="rId23"/>
      <p:bold r:id="rId24"/>
      <p:italic r:id="rId25"/>
      <p:boldItalic r:id="rId26"/>
    </p:embeddedFont>
    <p:embeddedFont>
      <p:font typeface="Finlandica"/>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aleway-bold.fntdata"/><Relationship Id="rId23" Type="http://schemas.openxmlformats.org/officeDocument/2006/relationships/font" Target="fonts/Raleway-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Finlandica-bold.fntdata"/><Relationship Id="rId27" Type="http://schemas.openxmlformats.org/officeDocument/2006/relationships/font" Target="fonts/Finlandica-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Finlandica-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Finlandica-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9e5b97e63e_0_8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9e5b97e63e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9e5b97e63e_0_1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9e5b97e63e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9e5b97e63e_0_3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9e5b97e63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3111f34ca6_0_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3111f34ca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9e5b97e63e_0_5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9e5b97e63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9e5b97e63e_0_5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9e5b97e63e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9e5b97e63e_0_6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9e5b97e63e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9e5b97e63e_0_7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9e5b97e63e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9e5b97e63e_0_8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9e5b97e63e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9e5b97e63e_0_12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9e5b97e63e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9e5b97e63e_0_13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9e5b97e63e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9e5b97e63e_0_12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9e5b97e63e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9e5b97e63e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9e5b97e6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9e5b97e63e_0_1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9e5b97e63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3111f34ca6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3111f34c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9e5b97e63e_0_2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9e5b97e63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9e5b97e63e_0_3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9e5b97e63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tudiofor.co/city-poems/" TargetMode="External"/><Relationship Id="rId4" Type="http://schemas.openxmlformats.org/officeDocument/2006/relationships/hyperlink" Target="https://royalarmouries.org/" TargetMode="External"/><Relationship Id="rId5" Type="http://schemas.openxmlformats.org/officeDocument/2006/relationships/hyperlink" Target="https://startle.fi/" TargetMode="External"/><Relationship Id="rId6" Type="http://schemas.openxmlformats.org/officeDocument/2006/relationships/hyperlink" Target="https://huoneidenkirja.fi/"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instagram.com/reel/CztCP6ntHX2/?igshid=NTYzOWQzNmJjM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4.jpg"/><Relationship Id="rId5" Type="http://schemas.openxmlformats.org/officeDocument/2006/relationships/hyperlink" Target="http://drive.google.com/file/d/1ELwKQBhKqWEM-0Qgo-O8z75nVIXGP1dU/view" TargetMode="External"/><Relationship Id="rId6"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sagalund.fi/fi/tervetuloa/" TargetMode="External"/><Relationship Id="rId4" Type="http://schemas.openxmlformats.org/officeDocument/2006/relationships/hyperlink" Target="https://www.pargas.fi/fi/web/pargas/museot" TargetMode="External"/><Relationship Id="rId5" Type="http://schemas.openxmlformats.org/officeDocument/2006/relationships/hyperlink" Target="https://raseborgsmuseum.f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215650" y="-632975"/>
            <a:ext cx="8172600" cy="73095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t/>
            </a:r>
            <a:endParaRPr b="1" sz="1600">
              <a:solidFill>
                <a:srgbClr val="333333"/>
              </a:solidFill>
              <a:highlight>
                <a:srgbClr val="FFFFFF"/>
              </a:highlight>
              <a:latin typeface="Raleway"/>
              <a:ea typeface="Raleway"/>
              <a:cs typeface="Raleway"/>
              <a:sym typeface="Raleway"/>
            </a:endParaRPr>
          </a:p>
          <a:p>
            <a:pPr indent="0" lvl="0" marL="0" rtl="0" algn="l">
              <a:lnSpc>
                <a:spcPct val="115000"/>
              </a:lnSpc>
              <a:spcBef>
                <a:spcPts val="2400"/>
              </a:spcBef>
              <a:spcAft>
                <a:spcPts val="0"/>
              </a:spcAft>
              <a:buNone/>
            </a:pPr>
            <a:r>
              <a:t/>
            </a:r>
            <a:endParaRPr b="1" sz="1600">
              <a:solidFill>
                <a:srgbClr val="333333"/>
              </a:solidFill>
              <a:highlight>
                <a:srgbClr val="FFFFFF"/>
              </a:highlight>
              <a:latin typeface="Raleway"/>
              <a:ea typeface="Raleway"/>
              <a:cs typeface="Raleway"/>
              <a:sym typeface="Raleway"/>
            </a:endParaRPr>
          </a:p>
          <a:p>
            <a:pPr indent="0" lvl="0" marL="0" rtl="0" algn="l">
              <a:lnSpc>
                <a:spcPct val="115000"/>
              </a:lnSpc>
              <a:spcBef>
                <a:spcPts val="2400"/>
              </a:spcBef>
              <a:spcAft>
                <a:spcPts val="0"/>
              </a:spcAft>
              <a:buNone/>
            </a:pPr>
            <a:r>
              <a:t/>
            </a:r>
            <a:endParaRPr b="1" sz="1600">
              <a:solidFill>
                <a:srgbClr val="333333"/>
              </a:solidFill>
              <a:highlight>
                <a:srgbClr val="FFFFFF"/>
              </a:highlight>
              <a:latin typeface="Raleway"/>
              <a:ea typeface="Raleway"/>
              <a:cs typeface="Raleway"/>
              <a:sym typeface="Raleway"/>
            </a:endParaRPr>
          </a:p>
          <a:p>
            <a:pPr indent="0" lvl="0" marL="0" rtl="0" algn="l">
              <a:lnSpc>
                <a:spcPct val="115000"/>
              </a:lnSpc>
              <a:spcBef>
                <a:spcPts val="2400"/>
              </a:spcBef>
              <a:spcAft>
                <a:spcPts val="0"/>
              </a:spcAft>
              <a:buNone/>
            </a:pPr>
            <a:r>
              <a:t/>
            </a:r>
            <a:endParaRPr b="1" sz="1600">
              <a:solidFill>
                <a:srgbClr val="333333"/>
              </a:solidFill>
              <a:highlight>
                <a:srgbClr val="FFFFFF"/>
              </a:highlight>
              <a:latin typeface="Raleway"/>
              <a:ea typeface="Raleway"/>
              <a:cs typeface="Raleway"/>
              <a:sym typeface="Raleway"/>
            </a:endParaRPr>
          </a:p>
          <a:p>
            <a:pPr indent="0" lvl="0" marL="0" rtl="0" algn="l">
              <a:lnSpc>
                <a:spcPct val="115000"/>
              </a:lnSpc>
              <a:spcBef>
                <a:spcPts val="2400"/>
              </a:spcBef>
              <a:spcAft>
                <a:spcPts val="0"/>
              </a:spcAft>
              <a:buNone/>
            </a:pPr>
            <a:r>
              <a:t/>
            </a:r>
            <a:endParaRPr b="1" sz="1600">
              <a:solidFill>
                <a:srgbClr val="333333"/>
              </a:solidFill>
              <a:highlight>
                <a:srgbClr val="FFFFFF"/>
              </a:highlight>
              <a:latin typeface="Raleway"/>
              <a:ea typeface="Raleway"/>
              <a:cs typeface="Raleway"/>
              <a:sym typeface="Raleway"/>
            </a:endParaRPr>
          </a:p>
          <a:p>
            <a:pPr indent="0" lvl="0" marL="0" rtl="0" algn="l">
              <a:lnSpc>
                <a:spcPct val="115000"/>
              </a:lnSpc>
              <a:spcBef>
                <a:spcPts val="2400"/>
              </a:spcBef>
              <a:spcAft>
                <a:spcPts val="0"/>
              </a:spcAft>
              <a:buNone/>
            </a:pPr>
            <a:r>
              <a:t/>
            </a:r>
            <a:endParaRPr b="1" sz="1600">
              <a:solidFill>
                <a:srgbClr val="333333"/>
              </a:solidFill>
              <a:highlight>
                <a:srgbClr val="FFFFFF"/>
              </a:highlight>
              <a:latin typeface="Raleway"/>
              <a:ea typeface="Raleway"/>
              <a:cs typeface="Raleway"/>
              <a:sym typeface="Raleway"/>
            </a:endParaRPr>
          </a:p>
          <a:p>
            <a:pPr indent="0" lvl="0" marL="0" rtl="0" algn="l">
              <a:lnSpc>
                <a:spcPct val="115000"/>
              </a:lnSpc>
              <a:spcBef>
                <a:spcPts val="2400"/>
              </a:spcBef>
              <a:spcAft>
                <a:spcPts val="0"/>
              </a:spcAft>
              <a:buNone/>
            </a:pPr>
            <a:r>
              <a:rPr b="1" lang="en" sz="1600">
                <a:solidFill>
                  <a:srgbClr val="333333"/>
                </a:solidFill>
                <a:highlight>
                  <a:srgbClr val="FFFFFF"/>
                </a:highlight>
                <a:latin typeface="Raleway"/>
                <a:ea typeface="Raleway"/>
                <a:cs typeface="Raleway"/>
                <a:sym typeface="Raleway"/>
              </a:rPr>
              <a:t>A bit about me  Lisa Roberts</a:t>
            </a:r>
            <a:endParaRPr b="1" sz="1600">
              <a:solidFill>
                <a:srgbClr val="333333"/>
              </a:solidFill>
              <a:highlight>
                <a:srgbClr val="FFFFFF"/>
              </a:highlight>
              <a:latin typeface="Raleway"/>
              <a:ea typeface="Raleway"/>
              <a:cs typeface="Raleway"/>
              <a:sym typeface="Raleway"/>
            </a:endParaRPr>
          </a:p>
          <a:p>
            <a:pPr indent="0" lvl="0" marL="0" rtl="0" algn="l">
              <a:lnSpc>
                <a:spcPct val="115000"/>
              </a:lnSpc>
              <a:spcBef>
                <a:spcPts val="2400"/>
              </a:spcBef>
              <a:spcAft>
                <a:spcPts val="0"/>
              </a:spcAft>
              <a:buNone/>
            </a:pPr>
            <a:r>
              <a:rPr lang="en" sz="1600">
                <a:solidFill>
                  <a:srgbClr val="333333"/>
                </a:solidFill>
                <a:highlight>
                  <a:srgbClr val="FFFFFF"/>
                </a:highlight>
                <a:latin typeface="Raleway"/>
                <a:ea typeface="Raleway"/>
                <a:cs typeface="Raleway"/>
                <a:sym typeface="Raleway"/>
              </a:rPr>
              <a:t>I have worked for 25 years as an </a:t>
            </a:r>
            <a:r>
              <a:rPr lang="en" sz="1600">
                <a:solidFill>
                  <a:srgbClr val="333333"/>
                </a:solidFill>
                <a:highlight>
                  <a:srgbClr val="FFFFFF"/>
                </a:highlight>
                <a:latin typeface="Raleway"/>
                <a:ea typeface="Raleway"/>
                <a:cs typeface="Raleway"/>
                <a:sym typeface="Raleway"/>
              </a:rPr>
              <a:t>independent</a:t>
            </a:r>
            <a:r>
              <a:rPr lang="en" sz="1600">
                <a:solidFill>
                  <a:srgbClr val="333333"/>
                </a:solidFill>
                <a:highlight>
                  <a:srgbClr val="FFFFFF"/>
                </a:highlight>
                <a:latin typeface="Raleway"/>
                <a:ea typeface="Raleway"/>
                <a:cs typeface="Raleway"/>
                <a:sym typeface="Raleway"/>
              </a:rPr>
              <a:t> cultural producer of socially engaged arts, museums and hand-held tech. I use audio and text to</a:t>
            </a:r>
            <a:r>
              <a:rPr lang="en" sz="1600">
                <a:solidFill>
                  <a:srgbClr val="333333"/>
                </a:solidFill>
                <a:highlight>
                  <a:srgbClr val="FFFFFF"/>
                </a:highlight>
                <a:latin typeface="Raleway"/>
                <a:ea typeface="Raleway"/>
                <a:cs typeface="Raleway"/>
                <a:sym typeface="Raleway"/>
              </a:rPr>
              <a:t> bring people closer to their cultural heritage and c</a:t>
            </a:r>
            <a:r>
              <a:rPr lang="en" sz="1600">
                <a:solidFill>
                  <a:srgbClr val="333333"/>
                </a:solidFill>
                <a:highlight>
                  <a:srgbClr val="FFFFFF"/>
                </a:highlight>
                <a:latin typeface="Raleway"/>
                <a:ea typeface="Raleway"/>
                <a:cs typeface="Raleway"/>
                <a:sym typeface="Raleway"/>
              </a:rPr>
              <a:t>onnect people, place and object using mobile devices and locative media technology.</a:t>
            </a:r>
            <a:endParaRPr sz="1600">
              <a:solidFill>
                <a:srgbClr val="333333"/>
              </a:solidFill>
              <a:highlight>
                <a:srgbClr val="FFFFFF"/>
              </a:highlight>
              <a:latin typeface="Raleway"/>
              <a:ea typeface="Raleway"/>
              <a:cs typeface="Raleway"/>
              <a:sym typeface="Raleway"/>
            </a:endParaRPr>
          </a:p>
          <a:p>
            <a:pPr indent="0" lvl="0" marL="0" rtl="0" algn="l">
              <a:lnSpc>
                <a:spcPct val="115000"/>
              </a:lnSpc>
              <a:spcBef>
                <a:spcPts val="2400"/>
              </a:spcBef>
              <a:spcAft>
                <a:spcPts val="0"/>
              </a:spcAft>
              <a:buNone/>
            </a:pPr>
            <a:r>
              <a:rPr b="1" lang="en" sz="1600">
                <a:solidFill>
                  <a:srgbClr val="333333"/>
                </a:solidFill>
                <a:highlight>
                  <a:srgbClr val="FFFFFF"/>
                </a:highlight>
                <a:uFill>
                  <a:noFill/>
                </a:uFill>
                <a:latin typeface="Raleway"/>
                <a:ea typeface="Raleway"/>
                <a:cs typeface="Raleway"/>
                <a:sym typeface="Raleway"/>
                <a:hlinkClick r:id="rId3">
                  <a:extLst>
                    <a:ext uri="{A12FA001-AC4F-418D-AE19-62706E023703}">
                      <ahyp:hlinkClr val="tx"/>
                    </a:ext>
                  </a:extLst>
                </a:hlinkClick>
              </a:rPr>
              <a:t>City Poems</a:t>
            </a:r>
            <a:r>
              <a:rPr lang="en" sz="1600">
                <a:solidFill>
                  <a:srgbClr val="333333"/>
                </a:solidFill>
                <a:highlight>
                  <a:srgbClr val="FFFFFF"/>
                </a:highlight>
                <a:latin typeface="Raleway"/>
                <a:ea typeface="Raleway"/>
                <a:cs typeface="Raleway"/>
                <a:sym typeface="Raleway"/>
              </a:rPr>
              <a:t> in 1999 was an evolving site-specific text message poetry platform for the city of Leeds. It was later adapted into a multilingual platform for Antwerp’s World Book Capital.. In 2003 for Leeds City Museums I created </a:t>
            </a:r>
            <a:r>
              <a:rPr b="1" lang="en" sz="1600">
                <a:solidFill>
                  <a:srgbClr val="333333"/>
                </a:solidFill>
                <a:highlight>
                  <a:srgbClr val="FFFFFF"/>
                </a:highlight>
                <a:latin typeface="Raleway"/>
                <a:ea typeface="Raleway"/>
                <a:cs typeface="Raleway"/>
                <a:sym typeface="Raleway"/>
              </a:rPr>
              <a:t>Mobile Museum</a:t>
            </a:r>
            <a:r>
              <a:rPr lang="en" sz="1600">
                <a:solidFill>
                  <a:srgbClr val="333333"/>
                </a:solidFill>
                <a:highlight>
                  <a:srgbClr val="FFFFFF"/>
                </a:highlight>
                <a:latin typeface="Raleway"/>
                <a:ea typeface="Raleway"/>
                <a:cs typeface="Raleway"/>
                <a:sym typeface="Raleway"/>
              </a:rPr>
              <a:t> where I created short poems for objects in the permanent displays of six very different museums </a:t>
            </a:r>
            <a:r>
              <a:rPr lang="en" sz="1600">
                <a:solidFill>
                  <a:srgbClr val="333333"/>
                </a:solidFill>
                <a:highlight>
                  <a:srgbClr val="FFFFFF"/>
                </a:highlight>
                <a:latin typeface="Raleway"/>
                <a:ea typeface="Raleway"/>
                <a:cs typeface="Raleway"/>
                <a:sym typeface="Raleway"/>
              </a:rPr>
              <a:t>national</a:t>
            </a:r>
            <a:r>
              <a:rPr lang="en" sz="1600">
                <a:solidFill>
                  <a:srgbClr val="333333"/>
                </a:solidFill>
                <a:highlight>
                  <a:srgbClr val="FFFFFF"/>
                </a:highlight>
                <a:latin typeface="Raleway"/>
                <a:ea typeface="Raleway"/>
                <a:cs typeface="Raleway"/>
                <a:sym typeface="Raleway"/>
              </a:rPr>
              <a:t> </a:t>
            </a:r>
            <a:r>
              <a:rPr lang="en" sz="1600">
                <a:solidFill>
                  <a:srgbClr val="333333"/>
                </a:solidFill>
                <a:highlight>
                  <a:srgbClr val="FFFFFF"/>
                </a:highlight>
                <a:uFill>
                  <a:noFill/>
                </a:uFill>
                <a:latin typeface="Raleway"/>
                <a:ea typeface="Raleway"/>
                <a:cs typeface="Raleway"/>
                <a:sym typeface="Raleway"/>
                <a:hlinkClick r:id="rId4">
                  <a:extLst>
                    <a:ext uri="{A12FA001-AC4F-418D-AE19-62706E023703}">
                      <ahyp:hlinkClr val="tx"/>
                    </a:ext>
                  </a:extLst>
                </a:hlinkClick>
              </a:rPr>
              <a:t>Royal Armouries</a:t>
            </a:r>
            <a:r>
              <a:rPr lang="en" sz="1600">
                <a:solidFill>
                  <a:srgbClr val="333333"/>
                </a:solidFill>
                <a:highlight>
                  <a:srgbClr val="FFFFFF"/>
                </a:highlight>
                <a:latin typeface="Raleway"/>
                <a:ea typeface="Raleway"/>
                <a:cs typeface="Raleway"/>
                <a:sym typeface="Raleway"/>
              </a:rPr>
              <a:t> </a:t>
            </a:r>
            <a:r>
              <a:rPr lang="en" sz="1600">
                <a:solidFill>
                  <a:srgbClr val="333333"/>
                </a:solidFill>
                <a:highlight>
                  <a:srgbClr val="FFFFFF"/>
                </a:highlight>
                <a:latin typeface="Raleway"/>
                <a:ea typeface="Raleway"/>
                <a:cs typeface="Raleway"/>
                <a:sym typeface="Raleway"/>
              </a:rPr>
              <a:t>Museum</a:t>
            </a:r>
            <a:r>
              <a:rPr lang="en" sz="1600">
                <a:solidFill>
                  <a:srgbClr val="333333"/>
                </a:solidFill>
                <a:highlight>
                  <a:srgbClr val="FFFFFF"/>
                </a:highlight>
                <a:latin typeface="Raleway"/>
                <a:ea typeface="Raleway"/>
                <a:cs typeface="Raleway"/>
                <a:sym typeface="Raleway"/>
              </a:rPr>
              <a:t> to the local Industrial History Museum. </a:t>
            </a:r>
            <a:endParaRPr sz="1600">
              <a:solidFill>
                <a:srgbClr val="333333"/>
              </a:solidFill>
              <a:highlight>
                <a:srgbClr val="FFFFFF"/>
              </a:highlight>
              <a:latin typeface="Raleway"/>
              <a:ea typeface="Raleway"/>
              <a:cs typeface="Raleway"/>
              <a:sym typeface="Raleway"/>
            </a:endParaRPr>
          </a:p>
          <a:p>
            <a:pPr indent="0" lvl="0" marL="0" rtl="0" algn="l">
              <a:lnSpc>
                <a:spcPct val="115000"/>
              </a:lnSpc>
              <a:spcBef>
                <a:spcPts val="2400"/>
              </a:spcBef>
              <a:spcAft>
                <a:spcPts val="0"/>
              </a:spcAft>
              <a:buNone/>
            </a:pPr>
            <a:r>
              <a:rPr lang="en" sz="1600">
                <a:solidFill>
                  <a:srgbClr val="333333"/>
                </a:solidFill>
                <a:highlight>
                  <a:srgbClr val="FFFFFF"/>
                </a:highlight>
                <a:latin typeface="Raleway"/>
                <a:ea typeface="Raleway"/>
                <a:cs typeface="Raleway"/>
                <a:sym typeface="Raleway"/>
              </a:rPr>
              <a:t>In 2021, I </a:t>
            </a:r>
            <a:r>
              <a:rPr lang="en" sz="1600">
                <a:solidFill>
                  <a:srgbClr val="333333"/>
                </a:solidFill>
                <a:highlight>
                  <a:srgbClr val="FFFFFF"/>
                </a:highlight>
                <a:latin typeface="Raleway"/>
                <a:ea typeface="Raleway"/>
                <a:cs typeface="Raleway"/>
                <a:sym typeface="Raleway"/>
              </a:rPr>
              <a:t>developed</a:t>
            </a:r>
            <a:r>
              <a:rPr lang="en" sz="1600">
                <a:solidFill>
                  <a:srgbClr val="333333"/>
                </a:solidFill>
                <a:highlight>
                  <a:srgbClr val="FFFFFF"/>
                </a:highlight>
                <a:latin typeface="Raleway"/>
                <a:ea typeface="Raleway"/>
                <a:cs typeface="Raleway"/>
                <a:sym typeface="Raleway"/>
              </a:rPr>
              <a:t> a bespoke RFID audio discovery system with </a:t>
            </a:r>
            <a:r>
              <a:rPr lang="en" sz="1600">
                <a:solidFill>
                  <a:srgbClr val="333333"/>
                </a:solidFill>
                <a:highlight>
                  <a:srgbClr val="FFFFFF"/>
                </a:highlight>
                <a:uFill>
                  <a:noFill/>
                </a:uFill>
                <a:latin typeface="Raleway"/>
                <a:ea typeface="Raleway"/>
                <a:cs typeface="Raleway"/>
                <a:sym typeface="Raleway"/>
                <a:hlinkClick r:id="rId5">
                  <a:extLst>
                    <a:ext uri="{A12FA001-AC4F-418D-AE19-62706E023703}">
                      <ahyp:hlinkClr val="tx"/>
                    </a:ext>
                  </a:extLst>
                </a:hlinkClick>
              </a:rPr>
              <a:t>Daniel Blackburn</a:t>
            </a:r>
            <a:r>
              <a:rPr lang="en" sz="1600">
                <a:solidFill>
                  <a:srgbClr val="333333"/>
                </a:solidFill>
                <a:highlight>
                  <a:srgbClr val="FFFFFF"/>
                </a:highlight>
                <a:latin typeface="Raleway"/>
                <a:ea typeface="Raleway"/>
                <a:cs typeface="Raleway"/>
                <a:sym typeface="Raleway"/>
              </a:rPr>
              <a:t>, to create an immersive audio piece </a:t>
            </a:r>
            <a:r>
              <a:rPr lang="en" sz="1600">
                <a:solidFill>
                  <a:srgbClr val="333333"/>
                </a:solidFill>
                <a:highlight>
                  <a:srgbClr val="FFFFFF"/>
                </a:highlight>
                <a:latin typeface="Raleway"/>
                <a:ea typeface="Raleway"/>
                <a:cs typeface="Raleway"/>
                <a:sym typeface="Raleway"/>
              </a:rPr>
              <a:t>inspired</a:t>
            </a:r>
            <a:r>
              <a:rPr lang="en" sz="1600">
                <a:solidFill>
                  <a:srgbClr val="333333"/>
                </a:solidFill>
                <a:highlight>
                  <a:srgbClr val="FFFFFF"/>
                </a:highlight>
                <a:latin typeface="Raleway"/>
                <a:ea typeface="Raleway"/>
                <a:cs typeface="Raleway"/>
                <a:sym typeface="Raleway"/>
              </a:rPr>
              <a:t> by Saila </a:t>
            </a:r>
            <a:r>
              <a:rPr lang="en" sz="1600">
                <a:solidFill>
                  <a:srgbClr val="333333"/>
                </a:solidFill>
                <a:highlight>
                  <a:srgbClr val="FFFFFF"/>
                </a:highlight>
                <a:latin typeface="Raleway"/>
                <a:ea typeface="Raleway"/>
                <a:cs typeface="Raleway"/>
                <a:sym typeface="Raleway"/>
              </a:rPr>
              <a:t>Susiluoto’s</a:t>
            </a:r>
            <a:r>
              <a:rPr lang="en" sz="1600">
                <a:solidFill>
                  <a:srgbClr val="333333"/>
                </a:solidFill>
                <a:highlight>
                  <a:srgbClr val="FFFFFF"/>
                </a:highlight>
                <a:latin typeface="Raleway"/>
                <a:ea typeface="Raleway"/>
                <a:cs typeface="Raleway"/>
                <a:sym typeface="Raleway"/>
              </a:rPr>
              <a:t> ‘</a:t>
            </a:r>
            <a:r>
              <a:rPr b="1" lang="en" sz="1600">
                <a:solidFill>
                  <a:srgbClr val="333333"/>
                </a:solidFill>
                <a:highlight>
                  <a:srgbClr val="FFFFFF"/>
                </a:highlight>
                <a:latin typeface="Raleway"/>
                <a:ea typeface="Raleway"/>
                <a:cs typeface="Raleway"/>
                <a:sym typeface="Raleway"/>
              </a:rPr>
              <a:t>Book Of Rooms</a:t>
            </a:r>
            <a:r>
              <a:rPr lang="en" sz="1600">
                <a:solidFill>
                  <a:srgbClr val="333333"/>
                </a:solidFill>
                <a:highlight>
                  <a:srgbClr val="FFFFFF"/>
                </a:highlight>
                <a:latin typeface="Raleway"/>
                <a:ea typeface="Raleway"/>
                <a:cs typeface="Raleway"/>
                <a:sym typeface="Raleway"/>
              </a:rPr>
              <a:t>’ (</a:t>
            </a:r>
            <a:r>
              <a:rPr lang="en" sz="1600">
                <a:solidFill>
                  <a:srgbClr val="333333"/>
                </a:solidFill>
                <a:highlight>
                  <a:srgbClr val="FFFFFF"/>
                </a:highlight>
                <a:uFill>
                  <a:noFill/>
                </a:uFill>
                <a:latin typeface="Raleway"/>
                <a:ea typeface="Raleway"/>
                <a:cs typeface="Raleway"/>
                <a:sym typeface="Raleway"/>
                <a:hlinkClick r:id="rId6">
                  <a:extLst>
                    <a:ext uri="{A12FA001-AC4F-418D-AE19-62706E023703}">
                      <ahyp:hlinkClr val="tx"/>
                    </a:ext>
                  </a:extLst>
                </a:hlinkClick>
              </a:rPr>
              <a:t>Huoneiden Kirja</a:t>
            </a:r>
            <a:r>
              <a:rPr lang="en" sz="1600">
                <a:solidFill>
                  <a:srgbClr val="333333"/>
                </a:solidFill>
                <a:highlight>
                  <a:srgbClr val="FFFFFF"/>
                </a:highlight>
                <a:latin typeface="Raleway"/>
                <a:ea typeface="Raleway"/>
                <a:cs typeface="Raleway"/>
                <a:sym typeface="Raleway"/>
              </a:rPr>
              <a:t>). It was awarded the Finnish State Prize for Performing Arts.  Daniel is a creative technologist and software developer. He built and manages </a:t>
            </a:r>
            <a:r>
              <a:rPr b="1" lang="en" sz="1600">
                <a:solidFill>
                  <a:srgbClr val="333333"/>
                </a:solidFill>
                <a:highlight>
                  <a:srgbClr val="FFFFFF"/>
                </a:highlight>
                <a:latin typeface="Raleway"/>
                <a:ea typeface="Raleway"/>
                <a:cs typeface="Raleway"/>
                <a:sym typeface="Raleway"/>
              </a:rPr>
              <a:t>Food Buddy</a:t>
            </a:r>
            <a:r>
              <a:rPr lang="en" sz="1600">
                <a:solidFill>
                  <a:srgbClr val="333333"/>
                </a:solidFill>
                <a:highlight>
                  <a:srgbClr val="FFFFFF"/>
                </a:highlight>
                <a:latin typeface="Raleway"/>
                <a:ea typeface="Raleway"/>
                <a:cs typeface="Raleway"/>
                <a:sym typeface="Raleway"/>
              </a:rPr>
              <a:t> and </a:t>
            </a:r>
            <a:r>
              <a:rPr b="1" lang="en" sz="1600">
                <a:solidFill>
                  <a:srgbClr val="333333"/>
                </a:solidFill>
                <a:highlight>
                  <a:srgbClr val="FFFFFF"/>
                </a:highlight>
                <a:latin typeface="Raleway"/>
                <a:ea typeface="Raleway"/>
                <a:cs typeface="Raleway"/>
                <a:sym typeface="Raleway"/>
              </a:rPr>
              <a:t>Where In The W</a:t>
            </a:r>
            <a:r>
              <a:rPr b="1" lang="en" sz="1600">
                <a:solidFill>
                  <a:srgbClr val="333333"/>
                </a:solidFill>
                <a:highlight>
                  <a:srgbClr val="FFFFFF"/>
                </a:highlight>
                <a:latin typeface="Raleway"/>
                <a:ea typeface="Raleway"/>
                <a:cs typeface="Raleway"/>
                <a:sym typeface="Raleway"/>
              </a:rPr>
              <a:t>orld?</a:t>
            </a:r>
            <a:r>
              <a:rPr lang="en" sz="1600">
                <a:solidFill>
                  <a:srgbClr val="333333"/>
                </a:solidFill>
                <a:highlight>
                  <a:srgbClr val="FFFFFF"/>
                </a:highlight>
                <a:latin typeface="Raleway"/>
                <a:ea typeface="Raleway"/>
                <a:cs typeface="Raleway"/>
                <a:sym typeface="Raleway"/>
              </a:rPr>
              <a:t> </a:t>
            </a:r>
            <a:r>
              <a:rPr lang="en" sz="1600">
                <a:solidFill>
                  <a:srgbClr val="333333"/>
                </a:solidFill>
                <a:highlight>
                  <a:srgbClr val="FFFFFF"/>
                </a:highlight>
                <a:latin typeface="Raleway"/>
                <a:ea typeface="Raleway"/>
                <a:cs typeface="Raleway"/>
                <a:sym typeface="Raleway"/>
              </a:rPr>
              <a:t>interactive</a:t>
            </a:r>
            <a:r>
              <a:rPr lang="en" sz="1600">
                <a:solidFill>
                  <a:srgbClr val="333333"/>
                </a:solidFill>
                <a:highlight>
                  <a:srgbClr val="FFFFFF"/>
                </a:highlight>
                <a:latin typeface="Raleway"/>
                <a:ea typeface="Raleway"/>
                <a:cs typeface="Raleway"/>
                <a:sym typeface="Raleway"/>
              </a:rPr>
              <a:t> </a:t>
            </a:r>
            <a:r>
              <a:rPr lang="en" sz="1600">
                <a:solidFill>
                  <a:srgbClr val="333333"/>
                </a:solidFill>
                <a:highlight>
                  <a:srgbClr val="FFFFFF"/>
                </a:highlight>
                <a:latin typeface="Raleway"/>
                <a:ea typeface="Raleway"/>
                <a:cs typeface="Raleway"/>
                <a:sym typeface="Raleway"/>
              </a:rPr>
              <a:t>exhibits</a:t>
            </a:r>
            <a:r>
              <a:rPr lang="en" sz="1600">
                <a:solidFill>
                  <a:srgbClr val="333333"/>
                </a:solidFill>
                <a:highlight>
                  <a:srgbClr val="FFFFFF"/>
                </a:highlight>
                <a:latin typeface="Raleway"/>
                <a:ea typeface="Raleway"/>
                <a:cs typeface="Raleway"/>
                <a:sym typeface="Raleway"/>
              </a:rPr>
              <a:t> in Fazer </a:t>
            </a:r>
            <a:r>
              <a:rPr lang="en" sz="1600">
                <a:solidFill>
                  <a:srgbClr val="333333"/>
                </a:solidFill>
                <a:highlight>
                  <a:srgbClr val="FFFFFF"/>
                </a:highlight>
                <a:latin typeface="Raleway"/>
                <a:ea typeface="Raleway"/>
                <a:cs typeface="Raleway"/>
                <a:sym typeface="Raleway"/>
              </a:rPr>
              <a:t>Visitor</a:t>
            </a:r>
            <a:r>
              <a:rPr lang="en" sz="1600">
                <a:solidFill>
                  <a:srgbClr val="333333"/>
                </a:solidFill>
                <a:highlight>
                  <a:srgbClr val="FFFFFF"/>
                </a:highlight>
                <a:latin typeface="Raleway"/>
                <a:ea typeface="Raleway"/>
                <a:cs typeface="Raleway"/>
                <a:sym typeface="Raleway"/>
              </a:rPr>
              <a:t> Centre and the </a:t>
            </a:r>
            <a:r>
              <a:rPr b="1" lang="en" sz="1600">
                <a:solidFill>
                  <a:srgbClr val="333333"/>
                </a:solidFill>
                <a:highlight>
                  <a:srgbClr val="FFFFFF"/>
                </a:highlight>
                <a:latin typeface="Raleway"/>
                <a:ea typeface="Raleway"/>
                <a:cs typeface="Raleway"/>
                <a:sym typeface="Raleway"/>
              </a:rPr>
              <a:t>Reuse it!</a:t>
            </a:r>
            <a:r>
              <a:rPr lang="en" sz="1600">
                <a:solidFill>
                  <a:srgbClr val="333333"/>
                </a:solidFill>
                <a:highlight>
                  <a:srgbClr val="FFFFFF"/>
                </a:highlight>
                <a:latin typeface="Raleway"/>
                <a:ea typeface="Raleway"/>
                <a:cs typeface="Raleway"/>
                <a:sym typeface="Raleway"/>
              </a:rPr>
              <a:t> exhibit at LSJH visitors centre in Salo.</a:t>
            </a:r>
            <a:endParaRPr sz="1600">
              <a:latin typeface="Raleway"/>
              <a:ea typeface="Raleway"/>
              <a:cs typeface="Raleway"/>
              <a:sym typeface="Raleway"/>
            </a:endParaRPr>
          </a:p>
          <a:p>
            <a:pPr indent="0" lvl="0" marL="0" rtl="0" algn="ctr">
              <a:spcBef>
                <a:spcPts val="2400"/>
              </a:spcBef>
              <a:spcAft>
                <a:spcPts val="0"/>
              </a:spcAft>
              <a:buNone/>
            </a:pPr>
            <a:r>
              <a:t/>
            </a:r>
            <a:endParaRPr sz="1200">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2"/>
          <p:cNvSpPr txBox="1"/>
          <p:nvPr>
            <p:ph type="ctrTitle"/>
          </p:nvPr>
        </p:nvSpPr>
        <p:spPr>
          <a:xfrm>
            <a:off x="956100" y="709275"/>
            <a:ext cx="7602900" cy="5795400"/>
          </a:xfrm>
          <a:prstGeom prst="rect">
            <a:avLst/>
          </a:prstGeom>
        </p:spPr>
        <p:txBody>
          <a:bodyPr anchorCtr="0" anchor="b" bIns="91425" lIns="91425" spcFirstLastPara="1" rIns="91425" wrap="square" tIns="91425">
            <a:normAutofit/>
          </a:bodyPr>
          <a:lstStyle/>
          <a:p>
            <a:pPr indent="0" lvl="0" marL="0" rtl="0" algn="l">
              <a:lnSpc>
                <a:spcPct val="115000"/>
              </a:lnSpc>
              <a:spcBef>
                <a:spcPts val="0"/>
              </a:spcBef>
              <a:spcAft>
                <a:spcPts val="0"/>
              </a:spcAft>
              <a:buNone/>
            </a:pPr>
            <a:r>
              <a:rPr b="1" lang="en" sz="2005">
                <a:solidFill>
                  <a:srgbClr val="333333"/>
                </a:solidFill>
                <a:highlight>
                  <a:srgbClr val="FFFFFF"/>
                </a:highlight>
                <a:latin typeface="Raleway"/>
                <a:ea typeface="Raleway"/>
                <a:cs typeface="Raleway"/>
                <a:sym typeface="Raleway"/>
              </a:rPr>
              <a:t>Informs our futures</a:t>
            </a:r>
            <a:endParaRPr b="1" sz="2005">
              <a:solidFill>
                <a:srgbClr val="333333"/>
              </a:solidFill>
              <a:highlight>
                <a:srgbClr val="FFFFFF"/>
              </a:highlight>
              <a:latin typeface="Raleway"/>
              <a:ea typeface="Raleway"/>
              <a:cs typeface="Raleway"/>
              <a:sym typeface="Raleway"/>
            </a:endParaRPr>
          </a:p>
          <a:p>
            <a:pPr indent="0" lvl="0" marL="0" rtl="0" algn="l">
              <a:lnSpc>
                <a:spcPct val="115000"/>
              </a:lnSpc>
              <a:spcBef>
                <a:spcPts val="2400"/>
              </a:spcBef>
              <a:spcAft>
                <a:spcPts val="2400"/>
              </a:spcAft>
              <a:buNone/>
            </a:pPr>
            <a:r>
              <a:rPr lang="en" sz="2005">
                <a:solidFill>
                  <a:srgbClr val="333333"/>
                </a:solidFill>
                <a:highlight>
                  <a:srgbClr val="FFFFFF"/>
                </a:highlight>
                <a:latin typeface="Raleway"/>
                <a:ea typeface="Raleway"/>
                <a:cs typeface="Raleway"/>
                <a:sym typeface="Raleway"/>
              </a:rPr>
              <a:t>During the production process every participant will help to fill in information gaps with their own creative responses. They will meditate on the objects and use their imagination to write stories and poems and talk. I will lead simple, fun and inspirational creative writing challenges to encourage observation and stimulate the imagination. I will interview individuals and enable them to record themselves talking.I will set up multiple ways to take part by creating Youtube video demos, Tiktok talks, Instagram diaries, web forms, Whatsapp groups, web based recorders, drop-in sessions, private recording booths, work onsite and offsite. Each session will be customised to suit each group. </a:t>
            </a:r>
            <a:endParaRPr sz="2005">
              <a:solidFill>
                <a:srgbClr val="333333"/>
              </a:solidFill>
              <a:highlight>
                <a:srgbClr val="FFFFFF"/>
              </a:highlight>
              <a:latin typeface="Raleway"/>
              <a:ea typeface="Raleway"/>
              <a:cs typeface="Raleway"/>
              <a:sym typeface="Raleway"/>
            </a:endParaRPr>
          </a:p>
        </p:txBody>
      </p:sp>
      <p:sp>
        <p:nvSpPr>
          <p:cNvPr id="109" name="Google Shape;109;p22"/>
          <p:cNvSpPr txBox="1"/>
          <p:nvPr>
            <p:ph type="ctrTitle"/>
          </p:nvPr>
        </p:nvSpPr>
        <p:spPr>
          <a:xfrm>
            <a:off x="-912725" y="-867450"/>
            <a:ext cx="5660400" cy="228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9600">
                <a:solidFill>
                  <a:srgbClr val="EFEFEF"/>
                </a:solidFill>
                <a:latin typeface="Finlandica"/>
                <a:ea typeface="Finlandica"/>
                <a:cs typeface="Finlandica"/>
                <a:sym typeface="Finlandica"/>
              </a:rPr>
              <a:t>FOUND</a:t>
            </a:r>
            <a:endParaRPr b="1" sz="9600">
              <a:solidFill>
                <a:srgbClr val="EFEFEF"/>
              </a:solidFill>
              <a:latin typeface="Finlandica"/>
              <a:ea typeface="Finlandica"/>
              <a:cs typeface="Finlandica"/>
              <a:sym typeface="Finlandic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3"/>
          <p:cNvSpPr txBox="1"/>
          <p:nvPr>
            <p:ph type="ctrTitle"/>
          </p:nvPr>
        </p:nvSpPr>
        <p:spPr>
          <a:xfrm>
            <a:off x="581900" y="-625475"/>
            <a:ext cx="7322400" cy="7198200"/>
          </a:xfrm>
          <a:prstGeom prst="rect">
            <a:avLst/>
          </a:prstGeom>
        </p:spPr>
        <p:txBody>
          <a:bodyPr anchorCtr="0" anchor="b" bIns="91425" lIns="91425" spcFirstLastPara="1" rIns="91425" wrap="square" tIns="91425">
            <a:normAutofit/>
          </a:bodyPr>
          <a:lstStyle/>
          <a:p>
            <a:pPr indent="0" lvl="0" marL="0" rtl="0" algn="l">
              <a:lnSpc>
                <a:spcPct val="115000"/>
              </a:lnSpc>
              <a:spcBef>
                <a:spcPts val="0"/>
              </a:spcBef>
              <a:spcAft>
                <a:spcPts val="0"/>
              </a:spcAft>
              <a:buNone/>
            </a:pPr>
            <a:r>
              <a:rPr b="1" lang="en" sz="1800">
                <a:solidFill>
                  <a:srgbClr val="333333"/>
                </a:solidFill>
                <a:highlight>
                  <a:srgbClr val="FFFFFF"/>
                </a:highlight>
                <a:latin typeface="Raleway"/>
                <a:ea typeface="Raleway"/>
                <a:cs typeface="Raleway"/>
                <a:sym typeface="Raleway"/>
              </a:rPr>
              <a:t>I</a:t>
            </a:r>
            <a:r>
              <a:rPr lang="en" sz="1800">
                <a:solidFill>
                  <a:srgbClr val="333333"/>
                </a:solidFill>
                <a:highlight>
                  <a:srgbClr val="FFFFFF"/>
                </a:highlight>
                <a:latin typeface="Raleway"/>
                <a:ea typeface="Raleway"/>
                <a:cs typeface="Raleway"/>
                <a:sym typeface="Raleway"/>
              </a:rPr>
              <a:t>nclusive</a:t>
            </a:r>
            <a:r>
              <a:rPr lang="en" sz="1800">
                <a:solidFill>
                  <a:srgbClr val="333333"/>
                </a:solidFill>
                <a:highlight>
                  <a:srgbClr val="FFFFFF"/>
                </a:highlight>
                <a:latin typeface="Raleway"/>
                <a:ea typeface="Raleway"/>
                <a:cs typeface="Raleway"/>
                <a:sym typeface="Raleway"/>
              </a:rPr>
              <a:t>, engaging, multisensory </a:t>
            </a:r>
            <a:r>
              <a:rPr lang="en" sz="1800">
                <a:solidFill>
                  <a:srgbClr val="333333"/>
                </a:solidFill>
                <a:highlight>
                  <a:srgbClr val="FFFFFF"/>
                </a:highlight>
                <a:latin typeface="Raleway"/>
                <a:ea typeface="Raleway"/>
                <a:cs typeface="Raleway"/>
                <a:sym typeface="Raleway"/>
              </a:rPr>
              <a:t>experiences. </a:t>
            </a:r>
            <a:endParaRPr sz="1800">
              <a:solidFill>
                <a:srgbClr val="333333"/>
              </a:solidFill>
              <a:highlight>
                <a:srgbClr val="FFFFFF"/>
              </a:highlight>
              <a:latin typeface="Raleway"/>
              <a:ea typeface="Raleway"/>
              <a:cs typeface="Raleway"/>
              <a:sym typeface="Raleway"/>
            </a:endParaRPr>
          </a:p>
          <a:p>
            <a:pPr indent="0" lvl="0" marL="0" rtl="0" algn="l">
              <a:lnSpc>
                <a:spcPct val="115000"/>
              </a:lnSpc>
              <a:spcBef>
                <a:spcPts val="2400"/>
              </a:spcBef>
              <a:spcAft>
                <a:spcPts val="0"/>
              </a:spcAft>
              <a:buNone/>
            </a:pPr>
            <a:r>
              <a:rPr lang="en" sz="1800">
                <a:solidFill>
                  <a:srgbClr val="333333"/>
                </a:solidFill>
                <a:highlight>
                  <a:srgbClr val="FFFFFF"/>
                </a:highlight>
                <a:latin typeface="Raleway"/>
                <a:ea typeface="Raleway"/>
                <a:cs typeface="Raleway"/>
                <a:sym typeface="Raleway"/>
              </a:rPr>
              <a:t>All ages, language groups and abilities will take part in the production and the exhibition. Community groups and school groups. Senior groups can use FOUND as form of reminiscence therapy. </a:t>
            </a:r>
            <a:endParaRPr sz="1800">
              <a:solidFill>
                <a:srgbClr val="333333"/>
              </a:solidFill>
              <a:highlight>
                <a:srgbClr val="FFFFFF"/>
              </a:highlight>
              <a:latin typeface="Raleway"/>
              <a:ea typeface="Raleway"/>
              <a:cs typeface="Raleway"/>
              <a:sym typeface="Raleway"/>
            </a:endParaRPr>
          </a:p>
          <a:p>
            <a:pPr indent="0" lvl="0" marL="0" rtl="0" algn="l">
              <a:lnSpc>
                <a:spcPct val="115000"/>
              </a:lnSpc>
              <a:spcBef>
                <a:spcPts val="2400"/>
              </a:spcBef>
              <a:spcAft>
                <a:spcPts val="0"/>
              </a:spcAft>
              <a:buNone/>
            </a:pPr>
            <a:r>
              <a:rPr lang="en" sz="1800">
                <a:solidFill>
                  <a:srgbClr val="333333"/>
                </a:solidFill>
                <a:highlight>
                  <a:srgbClr val="FFFFFF"/>
                </a:highlight>
                <a:latin typeface="Raleway"/>
                <a:ea typeface="Raleway"/>
                <a:cs typeface="Raleway"/>
                <a:sym typeface="Raleway"/>
              </a:rPr>
              <a:t>Family groups, people with impaired-vision and non-readers can take part. Asylum seekers, prisoners, immigrants, non readers and everyone largely missing from the historical record will be invited to take part.  By capturing real voices we will hear the personality of the individual, language and dialect of the author. </a:t>
            </a:r>
            <a:endParaRPr sz="1800">
              <a:solidFill>
                <a:srgbClr val="333333"/>
              </a:solidFill>
              <a:highlight>
                <a:srgbClr val="FFFFFF"/>
              </a:highlight>
              <a:latin typeface="Raleway"/>
              <a:ea typeface="Raleway"/>
              <a:cs typeface="Raleway"/>
              <a:sym typeface="Raleway"/>
            </a:endParaRPr>
          </a:p>
          <a:p>
            <a:pPr indent="0" lvl="0" marL="0" rtl="0" algn="l">
              <a:spcBef>
                <a:spcPts val="2400"/>
              </a:spcBef>
              <a:spcAft>
                <a:spcPts val="0"/>
              </a:spcAft>
              <a:buNone/>
            </a:pPr>
            <a:r>
              <a:rPr lang="en" sz="1800">
                <a:solidFill>
                  <a:schemeClr val="dk2"/>
                </a:solidFill>
                <a:latin typeface="Raleway"/>
                <a:ea typeface="Raleway"/>
                <a:cs typeface="Raleway"/>
                <a:sym typeface="Raleway"/>
              </a:rPr>
              <a:t>FOUND</a:t>
            </a:r>
            <a:r>
              <a:rPr lang="en" sz="1800">
                <a:solidFill>
                  <a:schemeClr val="dk2"/>
                </a:solidFill>
                <a:latin typeface="Raleway"/>
                <a:ea typeface="Raleway"/>
                <a:cs typeface="Raleway"/>
                <a:sym typeface="Raleway"/>
              </a:rPr>
              <a:t> can help to fulfill the democratic potential of your venue and </a:t>
            </a:r>
            <a:r>
              <a:rPr lang="en" sz="1800">
                <a:latin typeface="Raleway"/>
                <a:ea typeface="Raleway"/>
                <a:cs typeface="Raleway"/>
                <a:sym typeface="Raleway"/>
              </a:rPr>
              <a:t>broaden and diversify your customer base.</a:t>
            </a:r>
            <a:endParaRPr sz="1800">
              <a:solidFill>
                <a:srgbClr val="333333"/>
              </a:solidFill>
              <a:highlight>
                <a:srgbClr val="FFFFFF"/>
              </a:highlight>
              <a:latin typeface="Raleway"/>
              <a:ea typeface="Raleway"/>
              <a:cs typeface="Raleway"/>
              <a:sym typeface="Raleway"/>
            </a:endParaRPr>
          </a:p>
          <a:p>
            <a:pPr indent="0" lvl="0" marL="0" rtl="0" algn="ctr">
              <a:spcBef>
                <a:spcPts val="0"/>
              </a:spcBef>
              <a:spcAft>
                <a:spcPts val="0"/>
              </a:spcAft>
              <a:buNone/>
            </a:pPr>
            <a:r>
              <a:t/>
            </a:r>
            <a:endParaRPr sz="2000">
              <a:latin typeface="Raleway"/>
              <a:ea typeface="Raleway"/>
              <a:cs typeface="Raleway"/>
              <a:sym typeface="Raleway"/>
            </a:endParaRPr>
          </a:p>
        </p:txBody>
      </p:sp>
      <p:sp>
        <p:nvSpPr>
          <p:cNvPr id="115" name="Google Shape;115;p23"/>
          <p:cNvSpPr txBox="1"/>
          <p:nvPr>
            <p:ph idx="1" type="subTitle"/>
          </p:nvPr>
        </p:nvSpPr>
        <p:spPr>
          <a:xfrm>
            <a:off x="7827700" y="5716075"/>
            <a:ext cx="1190100" cy="1056900"/>
          </a:xfrm>
          <a:prstGeom prst="rect">
            <a:avLst/>
          </a:prstGeom>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Clr>
                <a:schemeClr val="dk1"/>
              </a:buClr>
              <a:buSzPts val="1100"/>
              <a:buFont typeface="Arial"/>
              <a:buNone/>
            </a:pPr>
            <a:r>
              <a:rPr lang="en" sz="1100" u="sng">
                <a:solidFill>
                  <a:schemeClr val="hlink"/>
                </a:solidFill>
                <a:hlinkClick r:id="rId3"/>
              </a:rPr>
              <a:t>Sisters with transistors</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spcBef>
                <a:spcPts val="0"/>
              </a:spcBef>
              <a:spcAft>
                <a:spcPts val="0"/>
              </a:spcAft>
              <a:buNone/>
            </a:pPr>
            <a:r>
              <a:t/>
            </a:r>
            <a:endParaRPr/>
          </a:p>
        </p:txBody>
      </p:sp>
      <p:sp>
        <p:nvSpPr>
          <p:cNvPr id="116" name="Google Shape;116;p23"/>
          <p:cNvSpPr txBox="1"/>
          <p:nvPr>
            <p:ph type="ctrTitle"/>
          </p:nvPr>
        </p:nvSpPr>
        <p:spPr>
          <a:xfrm>
            <a:off x="-912725" y="-867450"/>
            <a:ext cx="5660400" cy="228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9600">
                <a:solidFill>
                  <a:srgbClr val="EFEFEF"/>
                </a:solidFill>
                <a:latin typeface="Finlandica"/>
                <a:ea typeface="Finlandica"/>
                <a:cs typeface="Finlandica"/>
                <a:sym typeface="Finlandica"/>
              </a:rPr>
              <a:t>FOUND</a:t>
            </a:r>
            <a:endParaRPr b="1" sz="9600">
              <a:solidFill>
                <a:srgbClr val="EFEFEF"/>
              </a:solidFill>
              <a:latin typeface="Finlandica"/>
              <a:ea typeface="Finlandica"/>
              <a:cs typeface="Finlandica"/>
              <a:sym typeface="Finlandic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4"/>
          <p:cNvSpPr txBox="1"/>
          <p:nvPr/>
        </p:nvSpPr>
        <p:spPr>
          <a:xfrm>
            <a:off x="2061575" y="1703400"/>
            <a:ext cx="4862400" cy="172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333333"/>
                </a:solidFill>
                <a:highlight>
                  <a:srgbClr val="FFFFFF"/>
                </a:highlight>
                <a:latin typeface="Raleway"/>
                <a:ea typeface="Raleway"/>
                <a:cs typeface="Raleway"/>
                <a:sym typeface="Raleway"/>
              </a:rPr>
              <a:t>We will also hear from those other hidden gems –</a:t>
            </a:r>
            <a:r>
              <a:rPr b="1" lang="en" sz="1800">
                <a:solidFill>
                  <a:srgbClr val="333333"/>
                </a:solidFill>
                <a:highlight>
                  <a:srgbClr val="FFFFFF"/>
                </a:highlight>
                <a:latin typeface="Raleway"/>
                <a:ea typeface="Raleway"/>
                <a:cs typeface="Raleway"/>
                <a:sym typeface="Raleway"/>
              </a:rPr>
              <a:t> museum curators and archivists.</a:t>
            </a:r>
            <a:endParaRPr sz="1800">
              <a:solidFill>
                <a:srgbClr val="333333"/>
              </a:solidFill>
              <a:highlight>
                <a:srgbClr val="FFFFFF"/>
              </a:highlight>
              <a:latin typeface="Raleway"/>
              <a:ea typeface="Raleway"/>
              <a:cs typeface="Raleway"/>
              <a:sym typeface="Raleway"/>
            </a:endParaRPr>
          </a:p>
          <a:p>
            <a:pPr indent="0" lvl="0" marL="0" rtl="0" algn="l">
              <a:lnSpc>
                <a:spcPct val="115000"/>
              </a:lnSpc>
              <a:spcBef>
                <a:spcPts val="2400"/>
              </a:spcBef>
              <a:spcAft>
                <a:spcPts val="2400"/>
              </a:spcAft>
              <a:buNone/>
            </a:pPr>
            <a:r>
              <a:rPr lang="en" sz="1800">
                <a:solidFill>
                  <a:srgbClr val="333333"/>
                </a:solidFill>
                <a:highlight>
                  <a:srgbClr val="FFFFFF"/>
                </a:highlight>
                <a:latin typeface="Raleway"/>
                <a:ea typeface="Raleway"/>
                <a:cs typeface="Raleway"/>
                <a:sym typeface="Raleway"/>
              </a:rPr>
              <a:t>Your </a:t>
            </a:r>
            <a:r>
              <a:rPr lang="en" sz="1800">
                <a:solidFill>
                  <a:srgbClr val="333333"/>
                </a:solidFill>
                <a:highlight>
                  <a:srgbClr val="FFFFFF"/>
                </a:highlight>
                <a:latin typeface="Raleway"/>
                <a:ea typeface="Raleway"/>
                <a:cs typeface="Raleway"/>
                <a:sym typeface="Raleway"/>
              </a:rPr>
              <a:t>contribution will help break down barriers to engagement.</a:t>
            </a:r>
            <a:endParaRPr sz="1800">
              <a:solidFill>
                <a:srgbClr val="333333"/>
              </a:solidFill>
              <a:highlight>
                <a:srgbClr val="FFFFFF"/>
              </a:highlight>
              <a:latin typeface="Raleway"/>
              <a:ea typeface="Raleway"/>
              <a:cs typeface="Raleway"/>
              <a:sym typeface="Raleway"/>
            </a:endParaRPr>
          </a:p>
        </p:txBody>
      </p:sp>
      <p:pic>
        <p:nvPicPr>
          <p:cNvPr id="122" name="Google Shape;122;p24"/>
          <p:cNvPicPr preferRelativeResize="0"/>
          <p:nvPr/>
        </p:nvPicPr>
        <p:blipFill rotWithShape="1">
          <a:blip r:embed="rId3">
            <a:alphaModFix/>
          </a:blip>
          <a:srcRect b="0" l="0" r="0" t="0"/>
          <a:stretch/>
        </p:blipFill>
        <p:spPr>
          <a:xfrm>
            <a:off x="2137225" y="3870783"/>
            <a:ext cx="2610450" cy="1737125"/>
          </a:xfrm>
          <a:prstGeom prst="rect">
            <a:avLst/>
          </a:prstGeom>
          <a:noFill/>
          <a:ln>
            <a:noFill/>
          </a:ln>
        </p:spPr>
      </p:pic>
      <p:sp>
        <p:nvSpPr>
          <p:cNvPr id="123" name="Google Shape;123;p24"/>
          <p:cNvSpPr txBox="1"/>
          <p:nvPr>
            <p:ph type="ctrTitle"/>
          </p:nvPr>
        </p:nvSpPr>
        <p:spPr>
          <a:xfrm>
            <a:off x="-912725" y="-867450"/>
            <a:ext cx="5660400" cy="228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9600">
                <a:solidFill>
                  <a:srgbClr val="EFEFEF"/>
                </a:solidFill>
                <a:latin typeface="Finlandica"/>
                <a:ea typeface="Finlandica"/>
                <a:cs typeface="Finlandica"/>
                <a:sym typeface="Finlandica"/>
              </a:rPr>
              <a:t>FOUND</a:t>
            </a:r>
            <a:endParaRPr b="1" sz="9600">
              <a:solidFill>
                <a:srgbClr val="EFEFEF"/>
              </a:solidFill>
              <a:latin typeface="Finlandica"/>
              <a:ea typeface="Finlandica"/>
              <a:cs typeface="Finlandica"/>
              <a:sym typeface="Finlandic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5"/>
          <p:cNvSpPr txBox="1"/>
          <p:nvPr>
            <p:ph type="ctrTitle"/>
          </p:nvPr>
        </p:nvSpPr>
        <p:spPr>
          <a:xfrm>
            <a:off x="1211225" y="2439000"/>
            <a:ext cx="6548400" cy="47460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54847"/>
              <a:buFont typeface="Arial"/>
              <a:buNone/>
            </a:pPr>
            <a:r>
              <a:rPr b="1" lang="en" sz="2005">
                <a:solidFill>
                  <a:srgbClr val="333333"/>
                </a:solidFill>
                <a:highlight>
                  <a:srgbClr val="FFFFFF"/>
                </a:highlight>
                <a:latin typeface="Raleway"/>
                <a:ea typeface="Raleway"/>
                <a:cs typeface="Raleway"/>
                <a:sym typeface="Raleway"/>
              </a:rPr>
              <a:t>Why audio works in museums </a:t>
            </a:r>
            <a:endParaRPr b="1" sz="2005">
              <a:solidFill>
                <a:srgbClr val="333333"/>
              </a:solidFill>
              <a:highlight>
                <a:srgbClr val="FFFFFF"/>
              </a:highlight>
              <a:latin typeface="Raleway"/>
              <a:ea typeface="Raleway"/>
              <a:cs typeface="Raleway"/>
              <a:sym typeface="Raleway"/>
            </a:endParaRPr>
          </a:p>
          <a:p>
            <a:pPr indent="0" lvl="0" marL="0" rtl="0" algn="l">
              <a:lnSpc>
                <a:spcPct val="115000"/>
              </a:lnSpc>
              <a:spcBef>
                <a:spcPts val="2400"/>
              </a:spcBef>
              <a:spcAft>
                <a:spcPts val="0"/>
              </a:spcAft>
              <a:buNone/>
            </a:pPr>
            <a:r>
              <a:rPr lang="en" sz="2005">
                <a:solidFill>
                  <a:srgbClr val="333333"/>
                </a:solidFill>
                <a:highlight>
                  <a:srgbClr val="FFFFFF"/>
                </a:highlight>
                <a:latin typeface="Raleway"/>
                <a:ea typeface="Raleway"/>
                <a:cs typeface="Raleway"/>
                <a:sym typeface="Raleway"/>
              </a:rPr>
              <a:t>Instead of reading captions or catalogues, we can discover new things through the words and voices of real people.  </a:t>
            </a:r>
            <a:endParaRPr sz="2005">
              <a:solidFill>
                <a:srgbClr val="333333"/>
              </a:solidFill>
              <a:highlight>
                <a:srgbClr val="FFFFFF"/>
              </a:highlight>
              <a:latin typeface="Raleway"/>
              <a:ea typeface="Raleway"/>
              <a:cs typeface="Raleway"/>
              <a:sym typeface="Raleway"/>
            </a:endParaRPr>
          </a:p>
          <a:p>
            <a:pPr indent="0" lvl="0" marL="0" rtl="0" algn="l">
              <a:lnSpc>
                <a:spcPct val="115000"/>
              </a:lnSpc>
              <a:spcBef>
                <a:spcPts val="2400"/>
              </a:spcBef>
              <a:spcAft>
                <a:spcPts val="0"/>
              </a:spcAft>
              <a:buNone/>
            </a:pPr>
            <a:r>
              <a:rPr lang="en" sz="2005">
                <a:solidFill>
                  <a:srgbClr val="333333"/>
                </a:solidFill>
                <a:highlight>
                  <a:srgbClr val="FFFFFF"/>
                </a:highlight>
                <a:latin typeface="Raleway"/>
                <a:ea typeface="Raleway"/>
                <a:cs typeface="Raleway"/>
                <a:sym typeface="Raleway"/>
              </a:rPr>
              <a:t>Treasure hunts capture the imagination and a deeper level of engagement than other kinds of museum offering. </a:t>
            </a:r>
            <a:endParaRPr sz="2005">
              <a:solidFill>
                <a:srgbClr val="333333"/>
              </a:solidFill>
              <a:highlight>
                <a:srgbClr val="FFFFFF"/>
              </a:highlight>
              <a:latin typeface="Raleway"/>
              <a:ea typeface="Raleway"/>
              <a:cs typeface="Raleway"/>
              <a:sym typeface="Raleway"/>
            </a:endParaRPr>
          </a:p>
          <a:p>
            <a:pPr indent="0" lvl="0" marL="0" rtl="0" algn="l">
              <a:lnSpc>
                <a:spcPct val="115000"/>
              </a:lnSpc>
              <a:spcBef>
                <a:spcPts val="2400"/>
              </a:spcBef>
              <a:spcAft>
                <a:spcPts val="0"/>
              </a:spcAft>
              <a:buNone/>
            </a:pPr>
            <a:r>
              <a:rPr lang="en" sz="2005">
                <a:solidFill>
                  <a:srgbClr val="333333"/>
                </a:solidFill>
                <a:highlight>
                  <a:srgbClr val="FFFFFF"/>
                </a:highlight>
                <a:latin typeface="Raleway"/>
                <a:ea typeface="Raleway"/>
                <a:cs typeface="Raleway"/>
                <a:sym typeface="Raleway"/>
              </a:rPr>
              <a:t>Low light levels make </a:t>
            </a:r>
            <a:r>
              <a:rPr lang="en" sz="2005">
                <a:solidFill>
                  <a:srgbClr val="333333"/>
                </a:solidFill>
                <a:highlight>
                  <a:srgbClr val="FFFFFF"/>
                </a:highlight>
                <a:latin typeface="Raleway"/>
                <a:ea typeface="Raleway"/>
                <a:cs typeface="Raleway"/>
                <a:sym typeface="Raleway"/>
              </a:rPr>
              <a:t>information</a:t>
            </a:r>
            <a:r>
              <a:rPr lang="en" sz="2005">
                <a:solidFill>
                  <a:srgbClr val="333333"/>
                </a:solidFill>
                <a:highlight>
                  <a:srgbClr val="FFFFFF"/>
                </a:highlight>
                <a:latin typeface="Raleway"/>
                <a:ea typeface="Raleway"/>
                <a:cs typeface="Raleway"/>
                <a:sym typeface="Raleway"/>
              </a:rPr>
              <a:t> panels hard to read. </a:t>
            </a:r>
            <a:endParaRPr sz="2005">
              <a:solidFill>
                <a:srgbClr val="333333"/>
              </a:solidFill>
              <a:highlight>
                <a:srgbClr val="FFFFFF"/>
              </a:highlight>
              <a:latin typeface="Raleway"/>
              <a:ea typeface="Raleway"/>
              <a:cs typeface="Raleway"/>
              <a:sym typeface="Raleway"/>
            </a:endParaRPr>
          </a:p>
          <a:p>
            <a:pPr indent="0" lvl="0" marL="0" rtl="0" algn="l">
              <a:lnSpc>
                <a:spcPct val="115000"/>
              </a:lnSpc>
              <a:spcBef>
                <a:spcPts val="2400"/>
              </a:spcBef>
              <a:spcAft>
                <a:spcPts val="0"/>
              </a:spcAft>
              <a:buClr>
                <a:schemeClr val="dk1"/>
              </a:buClr>
              <a:buSzPct val="54847"/>
              <a:buFont typeface="Arial"/>
              <a:buNone/>
            </a:pPr>
            <a:r>
              <a:rPr lang="en" sz="2005">
                <a:solidFill>
                  <a:srgbClr val="333333"/>
                </a:solidFill>
                <a:highlight>
                  <a:srgbClr val="FFFFFF"/>
                </a:highlight>
                <a:latin typeface="Raleway"/>
                <a:ea typeface="Raleway"/>
                <a:cs typeface="Raleway"/>
                <a:sym typeface="Raleway"/>
              </a:rPr>
              <a:t>Audio can more easily be translated into a number of different languages.  Audio recordings can include oral history, intangible cultural heritage, songs and poems and capture young voices.</a:t>
            </a:r>
            <a:endParaRPr sz="2005">
              <a:solidFill>
                <a:srgbClr val="333333"/>
              </a:solidFill>
              <a:highlight>
                <a:srgbClr val="FFFFFF"/>
              </a:highlight>
              <a:latin typeface="Raleway"/>
              <a:ea typeface="Raleway"/>
              <a:cs typeface="Raleway"/>
              <a:sym typeface="Raleway"/>
            </a:endParaRPr>
          </a:p>
          <a:p>
            <a:pPr indent="0" lvl="0" marL="0" rtl="0" algn="ctr">
              <a:spcBef>
                <a:spcPts val="2400"/>
              </a:spcBef>
              <a:spcAft>
                <a:spcPts val="0"/>
              </a:spcAft>
              <a:buNone/>
            </a:pPr>
            <a:r>
              <a:t/>
            </a:r>
            <a:endParaRPr>
              <a:latin typeface="Raleway"/>
              <a:ea typeface="Raleway"/>
              <a:cs typeface="Raleway"/>
              <a:sym typeface="Raleway"/>
            </a:endParaRPr>
          </a:p>
        </p:txBody>
      </p:sp>
      <p:sp>
        <p:nvSpPr>
          <p:cNvPr id="129" name="Google Shape;129;p25"/>
          <p:cNvSpPr txBox="1"/>
          <p:nvPr>
            <p:ph type="ctrTitle"/>
          </p:nvPr>
        </p:nvSpPr>
        <p:spPr>
          <a:xfrm>
            <a:off x="-912725" y="-867450"/>
            <a:ext cx="5660400" cy="228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9600">
                <a:solidFill>
                  <a:srgbClr val="EFEFEF"/>
                </a:solidFill>
                <a:latin typeface="Finlandica"/>
                <a:ea typeface="Finlandica"/>
                <a:cs typeface="Finlandica"/>
                <a:sym typeface="Finlandica"/>
              </a:rPr>
              <a:t>FOUND</a:t>
            </a:r>
            <a:endParaRPr b="1" sz="9600">
              <a:solidFill>
                <a:srgbClr val="EFEFEF"/>
              </a:solidFill>
              <a:latin typeface="Finlandica"/>
              <a:ea typeface="Finlandica"/>
              <a:cs typeface="Finlandica"/>
              <a:sym typeface="Finlandic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6"/>
          <p:cNvSpPr txBox="1"/>
          <p:nvPr>
            <p:ph type="ctrTitle"/>
          </p:nvPr>
        </p:nvSpPr>
        <p:spPr>
          <a:xfrm>
            <a:off x="1592500" y="1079375"/>
            <a:ext cx="6252600" cy="4353600"/>
          </a:xfrm>
          <a:prstGeom prst="rect">
            <a:avLst/>
          </a:prstGeom>
        </p:spPr>
        <p:txBody>
          <a:bodyPr anchorCtr="0" anchor="b"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b="1" lang="en" sz="2033">
                <a:solidFill>
                  <a:srgbClr val="333333"/>
                </a:solidFill>
                <a:highlight>
                  <a:srgbClr val="FFFFFF"/>
                </a:highlight>
                <a:latin typeface="Raleway"/>
                <a:ea typeface="Raleway"/>
                <a:cs typeface="Raleway"/>
                <a:sym typeface="Raleway"/>
              </a:rPr>
              <a:t>What will the final exhibition look like?</a:t>
            </a:r>
            <a:endParaRPr b="1" sz="2033">
              <a:solidFill>
                <a:srgbClr val="333333"/>
              </a:solidFill>
              <a:highlight>
                <a:srgbClr val="FFFFFF"/>
              </a:highlight>
              <a:latin typeface="Raleway"/>
              <a:ea typeface="Raleway"/>
              <a:cs typeface="Raleway"/>
              <a:sym typeface="Raleway"/>
            </a:endParaRPr>
          </a:p>
          <a:p>
            <a:pPr indent="0" lvl="0" marL="0" rtl="0" algn="l">
              <a:lnSpc>
                <a:spcPct val="115000"/>
              </a:lnSpc>
              <a:spcBef>
                <a:spcPts val="2400"/>
              </a:spcBef>
              <a:spcAft>
                <a:spcPts val="0"/>
              </a:spcAft>
              <a:buClr>
                <a:schemeClr val="dk1"/>
              </a:buClr>
              <a:buSzPts val="1100"/>
              <a:buFont typeface="Arial"/>
              <a:buNone/>
            </a:pPr>
            <a:r>
              <a:rPr lang="en" sz="2033">
                <a:solidFill>
                  <a:srgbClr val="333333"/>
                </a:solidFill>
                <a:highlight>
                  <a:srgbClr val="FFFFFF"/>
                </a:highlight>
                <a:latin typeface="Raleway"/>
                <a:ea typeface="Raleway"/>
                <a:cs typeface="Raleway"/>
                <a:sym typeface="Raleway"/>
              </a:rPr>
              <a:t>The objects will be placed </a:t>
            </a:r>
            <a:r>
              <a:rPr lang="en" sz="2033">
                <a:solidFill>
                  <a:srgbClr val="333333"/>
                </a:solidFill>
                <a:highlight>
                  <a:srgbClr val="FFFFFF"/>
                </a:highlight>
                <a:latin typeface="Raleway"/>
                <a:ea typeface="Raleway"/>
                <a:cs typeface="Raleway"/>
                <a:sym typeface="Raleway"/>
              </a:rPr>
              <a:t>around</a:t>
            </a:r>
            <a:r>
              <a:rPr lang="en" sz="2033">
                <a:solidFill>
                  <a:srgbClr val="333333"/>
                </a:solidFill>
                <a:highlight>
                  <a:srgbClr val="FFFFFF"/>
                </a:highlight>
                <a:latin typeface="Raleway"/>
                <a:ea typeface="Raleway"/>
                <a:cs typeface="Raleway"/>
                <a:sym typeface="Raleway"/>
              </a:rPr>
              <a:t> the museum ; on plinths, within the permanent display behind glass, in unexpected places - </a:t>
            </a:r>
            <a:r>
              <a:rPr lang="en" sz="2033">
                <a:solidFill>
                  <a:srgbClr val="333333"/>
                </a:solidFill>
                <a:highlight>
                  <a:srgbClr val="FFFFFF"/>
                </a:highlight>
                <a:latin typeface="Raleway"/>
                <a:ea typeface="Raleway"/>
                <a:cs typeface="Raleway"/>
                <a:sym typeface="Raleway"/>
              </a:rPr>
              <a:t>hiding</a:t>
            </a:r>
            <a:r>
              <a:rPr lang="en" sz="2033">
                <a:solidFill>
                  <a:srgbClr val="333333"/>
                </a:solidFill>
                <a:highlight>
                  <a:srgbClr val="FFFFFF"/>
                </a:highlight>
                <a:latin typeface="Raleway"/>
                <a:ea typeface="Raleway"/>
                <a:cs typeface="Raleway"/>
                <a:sym typeface="Raleway"/>
              </a:rPr>
              <a:t> in a corner or on the front desk</a:t>
            </a:r>
            <a:endParaRPr sz="2033">
              <a:solidFill>
                <a:srgbClr val="333333"/>
              </a:solidFill>
              <a:highlight>
                <a:srgbClr val="FFFFFF"/>
              </a:highlight>
              <a:latin typeface="Raleway"/>
              <a:ea typeface="Raleway"/>
              <a:cs typeface="Raleway"/>
              <a:sym typeface="Raleway"/>
            </a:endParaRPr>
          </a:p>
          <a:p>
            <a:pPr indent="0" lvl="0" marL="0" rtl="0" algn="ctr">
              <a:spcBef>
                <a:spcPts val="2400"/>
              </a:spcBef>
              <a:spcAft>
                <a:spcPts val="0"/>
              </a:spcAft>
              <a:buNone/>
            </a:pPr>
            <a:r>
              <a:t/>
            </a:r>
            <a:endParaRPr/>
          </a:p>
        </p:txBody>
      </p:sp>
      <p:sp>
        <p:nvSpPr>
          <p:cNvPr id="135" name="Google Shape;135;p26"/>
          <p:cNvSpPr txBox="1"/>
          <p:nvPr>
            <p:ph type="ctrTitle"/>
          </p:nvPr>
        </p:nvSpPr>
        <p:spPr>
          <a:xfrm>
            <a:off x="-912725" y="-867450"/>
            <a:ext cx="5660400" cy="228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9600">
                <a:solidFill>
                  <a:srgbClr val="EFEFEF"/>
                </a:solidFill>
                <a:latin typeface="Finlandica"/>
                <a:ea typeface="Finlandica"/>
                <a:cs typeface="Finlandica"/>
                <a:sym typeface="Finlandica"/>
              </a:rPr>
              <a:t>FOUND</a:t>
            </a:r>
            <a:endParaRPr b="1" sz="9600">
              <a:solidFill>
                <a:srgbClr val="EFEFEF"/>
              </a:solidFill>
              <a:latin typeface="Finlandica"/>
              <a:ea typeface="Finlandica"/>
              <a:cs typeface="Finlandica"/>
              <a:sym typeface="Finlandic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7"/>
          <p:cNvSpPr txBox="1"/>
          <p:nvPr>
            <p:ph type="ctrTitle"/>
          </p:nvPr>
        </p:nvSpPr>
        <p:spPr>
          <a:xfrm>
            <a:off x="905100" y="1140200"/>
            <a:ext cx="7333800" cy="56262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54847"/>
              <a:buFont typeface="Arial"/>
              <a:buNone/>
            </a:pPr>
            <a:r>
              <a:rPr b="1" lang="en" sz="2005">
                <a:solidFill>
                  <a:srgbClr val="333333"/>
                </a:solidFill>
                <a:highlight>
                  <a:srgbClr val="FFFFFF"/>
                </a:highlight>
                <a:latin typeface="Raleway"/>
                <a:ea typeface="Raleway"/>
                <a:cs typeface="Raleway"/>
                <a:sym typeface="Raleway"/>
              </a:rPr>
              <a:t>Suggested method</a:t>
            </a:r>
            <a:endParaRPr b="1" sz="2005">
              <a:solidFill>
                <a:srgbClr val="333333"/>
              </a:solidFill>
              <a:highlight>
                <a:srgbClr val="FFFFFF"/>
              </a:highlight>
              <a:latin typeface="Raleway"/>
              <a:ea typeface="Raleway"/>
              <a:cs typeface="Raleway"/>
              <a:sym typeface="Raleway"/>
            </a:endParaRPr>
          </a:p>
          <a:p>
            <a:pPr indent="-343217" lvl="0" marL="457200" rtl="0" algn="l">
              <a:lnSpc>
                <a:spcPct val="115000"/>
              </a:lnSpc>
              <a:spcBef>
                <a:spcPts val="2400"/>
              </a:spcBef>
              <a:spcAft>
                <a:spcPts val="0"/>
              </a:spcAft>
              <a:buClr>
                <a:srgbClr val="333333"/>
              </a:buClr>
              <a:buSzPct val="100000"/>
              <a:buFont typeface="Raleway"/>
              <a:buAutoNum type="arabicPeriod"/>
            </a:pPr>
            <a:r>
              <a:rPr lang="en" sz="2005">
                <a:solidFill>
                  <a:srgbClr val="333333"/>
                </a:solidFill>
                <a:highlight>
                  <a:srgbClr val="FFFFFF"/>
                </a:highlight>
                <a:latin typeface="Raleway"/>
                <a:ea typeface="Raleway"/>
                <a:cs typeface="Raleway"/>
                <a:sym typeface="Raleway"/>
              </a:rPr>
              <a:t>Work with the archivists to select enigmatic and anonymous objects </a:t>
            </a:r>
            <a:endParaRPr sz="2005">
              <a:solidFill>
                <a:srgbClr val="333333"/>
              </a:solidFill>
              <a:highlight>
                <a:srgbClr val="FFFFFF"/>
              </a:highlight>
              <a:latin typeface="Raleway"/>
              <a:ea typeface="Raleway"/>
              <a:cs typeface="Raleway"/>
              <a:sym typeface="Raleway"/>
            </a:endParaRPr>
          </a:p>
          <a:p>
            <a:pPr indent="-343217" lvl="0" marL="457200" rtl="0" algn="l">
              <a:lnSpc>
                <a:spcPct val="115000"/>
              </a:lnSpc>
              <a:spcBef>
                <a:spcPts val="0"/>
              </a:spcBef>
              <a:spcAft>
                <a:spcPts val="0"/>
              </a:spcAft>
              <a:buClr>
                <a:srgbClr val="333333"/>
              </a:buClr>
              <a:buSzPct val="100000"/>
              <a:buFont typeface="Raleway"/>
              <a:buAutoNum type="arabicPeriod"/>
            </a:pPr>
            <a:r>
              <a:rPr lang="en" sz="2005">
                <a:solidFill>
                  <a:srgbClr val="333333"/>
                </a:solidFill>
                <a:highlight>
                  <a:srgbClr val="FFFFFF"/>
                </a:highlight>
                <a:latin typeface="Raleway"/>
                <a:ea typeface="Raleway"/>
                <a:cs typeface="Raleway"/>
                <a:sym typeface="Raleway"/>
              </a:rPr>
              <a:t>Conduct on/off-site, public and staff storymaking workshops. </a:t>
            </a:r>
            <a:endParaRPr sz="2005">
              <a:solidFill>
                <a:srgbClr val="333333"/>
              </a:solidFill>
              <a:highlight>
                <a:srgbClr val="FFFFFF"/>
              </a:highlight>
              <a:latin typeface="Raleway"/>
              <a:ea typeface="Raleway"/>
              <a:cs typeface="Raleway"/>
              <a:sym typeface="Raleway"/>
            </a:endParaRPr>
          </a:p>
          <a:p>
            <a:pPr indent="-343217" lvl="0" marL="457200" rtl="0" algn="l">
              <a:lnSpc>
                <a:spcPct val="115000"/>
              </a:lnSpc>
              <a:spcBef>
                <a:spcPts val="0"/>
              </a:spcBef>
              <a:spcAft>
                <a:spcPts val="0"/>
              </a:spcAft>
              <a:buClr>
                <a:srgbClr val="333333"/>
              </a:buClr>
              <a:buSzPct val="100000"/>
              <a:buFont typeface="Raleway"/>
              <a:buAutoNum type="arabicPeriod"/>
            </a:pPr>
            <a:r>
              <a:rPr lang="en" sz="2005">
                <a:solidFill>
                  <a:srgbClr val="333333"/>
                </a:solidFill>
                <a:highlight>
                  <a:srgbClr val="FFFFFF"/>
                </a:highlight>
                <a:latin typeface="Raleway"/>
                <a:ea typeface="Raleway"/>
                <a:cs typeface="Raleway"/>
                <a:sym typeface="Raleway"/>
              </a:rPr>
              <a:t>Edit</a:t>
            </a:r>
            <a:endParaRPr sz="2005">
              <a:solidFill>
                <a:srgbClr val="333333"/>
              </a:solidFill>
              <a:highlight>
                <a:srgbClr val="FFFFFF"/>
              </a:highlight>
              <a:latin typeface="Raleway"/>
              <a:ea typeface="Raleway"/>
              <a:cs typeface="Raleway"/>
              <a:sym typeface="Raleway"/>
            </a:endParaRPr>
          </a:p>
          <a:p>
            <a:pPr indent="-343217" lvl="0" marL="457200" rtl="0" algn="l">
              <a:lnSpc>
                <a:spcPct val="115000"/>
              </a:lnSpc>
              <a:spcBef>
                <a:spcPts val="0"/>
              </a:spcBef>
              <a:spcAft>
                <a:spcPts val="0"/>
              </a:spcAft>
              <a:buClr>
                <a:srgbClr val="333333"/>
              </a:buClr>
              <a:buSzPct val="100000"/>
              <a:buFont typeface="Raleway"/>
              <a:buAutoNum type="arabicPeriod"/>
            </a:pPr>
            <a:r>
              <a:rPr lang="en" sz="2005">
                <a:solidFill>
                  <a:srgbClr val="333333"/>
                </a:solidFill>
                <a:highlight>
                  <a:srgbClr val="FFFFFF"/>
                </a:highlight>
                <a:latin typeface="Raleway"/>
                <a:ea typeface="Raleway"/>
                <a:cs typeface="Raleway"/>
                <a:sym typeface="Raleway"/>
              </a:rPr>
              <a:t>Build the RFID audio system and add tags to objects.</a:t>
            </a:r>
            <a:endParaRPr sz="2005">
              <a:solidFill>
                <a:srgbClr val="333333"/>
              </a:solidFill>
              <a:highlight>
                <a:srgbClr val="FFFFFF"/>
              </a:highlight>
              <a:latin typeface="Raleway"/>
              <a:ea typeface="Raleway"/>
              <a:cs typeface="Raleway"/>
              <a:sym typeface="Raleway"/>
            </a:endParaRPr>
          </a:p>
          <a:p>
            <a:pPr indent="-343217" lvl="0" marL="457200" rtl="0" algn="l">
              <a:lnSpc>
                <a:spcPct val="115000"/>
              </a:lnSpc>
              <a:spcBef>
                <a:spcPts val="0"/>
              </a:spcBef>
              <a:spcAft>
                <a:spcPts val="0"/>
              </a:spcAft>
              <a:buClr>
                <a:srgbClr val="333333"/>
              </a:buClr>
              <a:buSzPct val="100000"/>
              <a:buFont typeface="Raleway"/>
              <a:buAutoNum type="arabicPeriod"/>
            </a:pPr>
            <a:r>
              <a:rPr lang="en" sz="2005">
                <a:solidFill>
                  <a:srgbClr val="333333"/>
                </a:solidFill>
                <a:highlight>
                  <a:srgbClr val="FFFFFF"/>
                </a:highlight>
                <a:latin typeface="Raleway"/>
                <a:ea typeface="Raleway"/>
                <a:cs typeface="Raleway"/>
                <a:sym typeface="Raleway"/>
              </a:rPr>
              <a:t>Create 3D replicas where necessary.</a:t>
            </a:r>
            <a:endParaRPr sz="2005">
              <a:solidFill>
                <a:srgbClr val="333333"/>
              </a:solidFill>
              <a:highlight>
                <a:srgbClr val="FFFFFF"/>
              </a:highlight>
              <a:latin typeface="Raleway"/>
              <a:ea typeface="Raleway"/>
              <a:cs typeface="Raleway"/>
              <a:sym typeface="Raleway"/>
            </a:endParaRPr>
          </a:p>
          <a:p>
            <a:pPr indent="-343217" lvl="0" marL="457200" rtl="0" algn="l">
              <a:lnSpc>
                <a:spcPct val="115000"/>
              </a:lnSpc>
              <a:spcBef>
                <a:spcPts val="0"/>
              </a:spcBef>
              <a:spcAft>
                <a:spcPts val="0"/>
              </a:spcAft>
              <a:buClr>
                <a:srgbClr val="333333"/>
              </a:buClr>
              <a:buSzPct val="100000"/>
              <a:buFont typeface="Raleway"/>
              <a:buAutoNum type="arabicPeriod"/>
            </a:pPr>
            <a:r>
              <a:rPr lang="en" sz="2005">
                <a:solidFill>
                  <a:srgbClr val="333333"/>
                </a:solidFill>
                <a:highlight>
                  <a:srgbClr val="FFFFFF"/>
                </a:highlight>
                <a:latin typeface="Raleway"/>
                <a:ea typeface="Raleway"/>
                <a:cs typeface="Raleway"/>
                <a:sym typeface="Raleway"/>
              </a:rPr>
              <a:t>Install new installation in the museum</a:t>
            </a:r>
            <a:endParaRPr sz="2005">
              <a:solidFill>
                <a:srgbClr val="333333"/>
              </a:solidFill>
              <a:highlight>
                <a:srgbClr val="FFFFFF"/>
              </a:highlight>
              <a:latin typeface="Raleway"/>
              <a:ea typeface="Raleway"/>
              <a:cs typeface="Raleway"/>
              <a:sym typeface="Raleway"/>
            </a:endParaRPr>
          </a:p>
          <a:p>
            <a:pPr indent="-343217" lvl="0" marL="457200" rtl="0" algn="l">
              <a:lnSpc>
                <a:spcPct val="115000"/>
              </a:lnSpc>
              <a:spcBef>
                <a:spcPts val="0"/>
              </a:spcBef>
              <a:spcAft>
                <a:spcPts val="0"/>
              </a:spcAft>
              <a:buClr>
                <a:srgbClr val="333333"/>
              </a:buClr>
              <a:buSzPct val="100000"/>
              <a:buFont typeface="Raleway"/>
              <a:buAutoNum type="arabicPeriod"/>
            </a:pPr>
            <a:r>
              <a:rPr lang="en" sz="2005">
                <a:solidFill>
                  <a:srgbClr val="333333"/>
                </a:solidFill>
                <a:highlight>
                  <a:srgbClr val="FFFFFF"/>
                </a:highlight>
                <a:latin typeface="Raleway"/>
                <a:ea typeface="Raleway"/>
                <a:cs typeface="Raleway"/>
                <a:sym typeface="Raleway"/>
              </a:rPr>
              <a:t>Staff demo showing how to use it so they can inform future visitors.</a:t>
            </a:r>
            <a:endParaRPr sz="2005">
              <a:solidFill>
                <a:srgbClr val="333333"/>
              </a:solidFill>
              <a:highlight>
                <a:srgbClr val="FFFFFF"/>
              </a:highlight>
              <a:latin typeface="Raleway"/>
              <a:ea typeface="Raleway"/>
              <a:cs typeface="Raleway"/>
              <a:sym typeface="Raleway"/>
            </a:endParaRPr>
          </a:p>
          <a:p>
            <a:pPr indent="-343217" lvl="0" marL="457200" rtl="0" algn="l">
              <a:lnSpc>
                <a:spcPct val="115000"/>
              </a:lnSpc>
              <a:spcBef>
                <a:spcPts val="0"/>
              </a:spcBef>
              <a:spcAft>
                <a:spcPts val="0"/>
              </a:spcAft>
              <a:buClr>
                <a:srgbClr val="333333"/>
              </a:buClr>
              <a:buSzPct val="100000"/>
              <a:buFont typeface="Raleway"/>
              <a:buAutoNum type="arabicPeriod"/>
            </a:pPr>
            <a:r>
              <a:rPr lang="en" sz="2005">
                <a:solidFill>
                  <a:srgbClr val="333333"/>
                </a:solidFill>
                <a:highlight>
                  <a:srgbClr val="FFFFFF"/>
                </a:highlight>
                <a:latin typeface="Raleway"/>
                <a:ea typeface="Raleway"/>
                <a:cs typeface="Raleway"/>
                <a:sym typeface="Raleway"/>
              </a:rPr>
              <a:t>Launch the FOUND installation</a:t>
            </a:r>
            <a:endParaRPr sz="2005">
              <a:solidFill>
                <a:srgbClr val="333333"/>
              </a:solidFill>
              <a:highlight>
                <a:srgbClr val="FFFFFF"/>
              </a:highlight>
              <a:latin typeface="Raleway"/>
              <a:ea typeface="Raleway"/>
              <a:cs typeface="Raleway"/>
              <a:sym typeface="Raleway"/>
            </a:endParaRPr>
          </a:p>
          <a:p>
            <a:pPr indent="-343217" lvl="0" marL="457200" rtl="0" algn="l">
              <a:lnSpc>
                <a:spcPct val="115000"/>
              </a:lnSpc>
              <a:spcBef>
                <a:spcPts val="0"/>
              </a:spcBef>
              <a:spcAft>
                <a:spcPts val="0"/>
              </a:spcAft>
              <a:buClr>
                <a:srgbClr val="333333"/>
              </a:buClr>
              <a:buSzPct val="100000"/>
              <a:buFont typeface="Raleway"/>
              <a:buAutoNum type="arabicPeriod"/>
            </a:pPr>
            <a:r>
              <a:rPr lang="en" sz="2005">
                <a:solidFill>
                  <a:srgbClr val="333333"/>
                </a:solidFill>
                <a:highlight>
                  <a:srgbClr val="FFFFFF"/>
                </a:highlight>
                <a:latin typeface="Raleway"/>
                <a:ea typeface="Raleway"/>
                <a:cs typeface="Raleway"/>
                <a:sym typeface="Raleway"/>
              </a:rPr>
              <a:t>Add all audio and written </a:t>
            </a:r>
            <a:r>
              <a:rPr lang="en" sz="2005">
                <a:solidFill>
                  <a:srgbClr val="333333"/>
                </a:solidFill>
                <a:highlight>
                  <a:srgbClr val="FFFFFF"/>
                </a:highlight>
                <a:latin typeface="Raleway"/>
                <a:ea typeface="Raleway"/>
                <a:cs typeface="Raleway"/>
                <a:sym typeface="Raleway"/>
              </a:rPr>
              <a:t>documentation</a:t>
            </a:r>
            <a:r>
              <a:rPr lang="en" sz="2005">
                <a:solidFill>
                  <a:srgbClr val="333333"/>
                </a:solidFill>
                <a:highlight>
                  <a:srgbClr val="FFFFFF"/>
                </a:highlight>
                <a:latin typeface="Raleway"/>
                <a:ea typeface="Raleway"/>
                <a:cs typeface="Raleway"/>
                <a:sym typeface="Raleway"/>
              </a:rPr>
              <a:t> to the </a:t>
            </a:r>
            <a:r>
              <a:rPr lang="en" sz="2005">
                <a:solidFill>
                  <a:srgbClr val="333333"/>
                </a:solidFill>
                <a:highlight>
                  <a:srgbClr val="FFFFFF"/>
                </a:highlight>
                <a:latin typeface="Raleway"/>
                <a:ea typeface="Raleway"/>
                <a:cs typeface="Raleway"/>
                <a:sym typeface="Raleway"/>
              </a:rPr>
              <a:t>website</a:t>
            </a:r>
            <a:r>
              <a:rPr lang="en" sz="2005">
                <a:solidFill>
                  <a:srgbClr val="333333"/>
                </a:solidFill>
                <a:highlight>
                  <a:srgbClr val="FFFFFF"/>
                </a:highlight>
                <a:latin typeface="Raleway"/>
                <a:ea typeface="Raleway"/>
                <a:cs typeface="Raleway"/>
                <a:sym typeface="Raleway"/>
              </a:rPr>
              <a:t> and add it to the museums archive</a:t>
            </a:r>
            <a:endParaRPr sz="2005">
              <a:solidFill>
                <a:srgbClr val="333333"/>
              </a:solidFill>
              <a:highlight>
                <a:srgbClr val="FFFFFF"/>
              </a:highlight>
              <a:latin typeface="Raleway"/>
              <a:ea typeface="Raleway"/>
              <a:cs typeface="Raleway"/>
              <a:sym typeface="Raleway"/>
            </a:endParaRPr>
          </a:p>
          <a:p>
            <a:pPr indent="0" lvl="0" marL="0" rtl="0" algn="l">
              <a:lnSpc>
                <a:spcPct val="115000"/>
              </a:lnSpc>
              <a:spcBef>
                <a:spcPts val="2400"/>
              </a:spcBef>
              <a:spcAft>
                <a:spcPts val="2400"/>
              </a:spcAft>
              <a:buNone/>
            </a:pPr>
            <a:r>
              <a:t/>
            </a:r>
            <a:endParaRPr/>
          </a:p>
        </p:txBody>
      </p:sp>
      <p:sp>
        <p:nvSpPr>
          <p:cNvPr id="141" name="Google Shape;141;p27"/>
          <p:cNvSpPr txBox="1"/>
          <p:nvPr>
            <p:ph type="ctrTitle"/>
          </p:nvPr>
        </p:nvSpPr>
        <p:spPr>
          <a:xfrm>
            <a:off x="-912725" y="-867450"/>
            <a:ext cx="5660400" cy="228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9600">
                <a:solidFill>
                  <a:srgbClr val="EFEFEF"/>
                </a:solidFill>
                <a:latin typeface="Finlandica"/>
                <a:ea typeface="Finlandica"/>
                <a:cs typeface="Finlandica"/>
                <a:sym typeface="Finlandica"/>
              </a:rPr>
              <a:t>FOUND</a:t>
            </a:r>
            <a:endParaRPr b="1" sz="9600">
              <a:solidFill>
                <a:srgbClr val="EFEFEF"/>
              </a:solidFill>
              <a:latin typeface="Finlandica"/>
              <a:ea typeface="Finlandica"/>
              <a:cs typeface="Finlandica"/>
              <a:sym typeface="Finlandic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28"/>
          <p:cNvPicPr preferRelativeResize="0"/>
          <p:nvPr/>
        </p:nvPicPr>
        <p:blipFill>
          <a:blip r:embed="rId3">
            <a:alphaModFix/>
          </a:blip>
          <a:stretch>
            <a:fillRect/>
          </a:stretch>
        </p:blipFill>
        <p:spPr>
          <a:xfrm>
            <a:off x="1" y="2687424"/>
            <a:ext cx="1808050" cy="4017924"/>
          </a:xfrm>
          <a:prstGeom prst="rect">
            <a:avLst/>
          </a:prstGeom>
          <a:noFill/>
          <a:ln>
            <a:noFill/>
          </a:ln>
        </p:spPr>
      </p:pic>
      <p:pic>
        <p:nvPicPr>
          <p:cNvPr id="147" name="Google Shape;147;p28"/>
          <p:cNvPicPr preferRelativeResize="0"/>
          <p:nvPr/>
        </p:nvPicPr>
        <p:blipFill>
          <a:blip r:embed="rId4">
            <a:alphaModFix/>
          </a:blip>
          <a:stretch>
            <a:fillRect/>
          </a:stretch>
        </p:blipFill>
        <p:spPr>
          <a:xfrm>
            <a:off x="1948925" y="1669300"/>
            <a:ext cx="1808050" cy="4013085"/>
          </a:xfrm>
          <a:prstGeom prst="rect">
            <a:avLst/>
          </a:prstGeom>
          <a:noFill/>
          <a:ln>
            <a:noFill/>
          </a:ln>
        </p:spPr>
      </p:pic>
      <p:pic>
        <p:nvPicPr>
          <p:cNvPr id="148" name="Google Shape;148;p28" title="ScanHeardemoobjects.mp4">
            <a:hlinkClick r:id="rId5"/>
          </p:cNvPr>
          <p:cNvPicPr preferRelativeResize="0"/>
          <p:nvPr/>
        </p:nvPicPr>
        <p:blipFill>
          <a:blip r:embed="rId6">
            <a:alphaModFix/>
          </a:blip>
          <a:stretch>
            <a:fillRect/>
          </a:stretch>
        </p:blipFill>
        <p:spPr>
          <a:xfrm>
            <a:off x="4837980" y="4470352"/>
            <a:ext cx="2507800" cy="1880850"/>
          </a:xfrm>
          <a:prstGeom prst="rect">
            <a:avLst/>
          </a:prstGeom>
          <a:noFill/>
          <a:ln>
            <a:noFill/>
          </a:ln>
        </p:spPr>
      </p:pic>
      <p:sp>
        <p:nvSpPr>
          <p:cNvPr id="149" name="Google Shape;149;p28"/>
          <p:cNvSpPr txBox="1"/>
          <p:nvPr/>
        </p:nvSpPr>
        <p:spPr>
          <a:xfrm>
            <a:off x="4572000" y="1669300"/>
            <a:ext cx="28755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33333"/>
                </a:solidFill>
                <a:highlight>
                  <a:srgbClr val="FFFFFF"/>
                </a:highlight>
                <a:latin typeface="Raleway"/>
                <a:ea typeface="Raleway"/>
                <a:cs typeface="Raleway"/>
                <a:sym typeface="Raleway"/>
              </a:rPr>
              <a:t>O</a:t>
            </a:r>
            <a:r>
              <a:rPr lang="en" sz="1800">
                <a:solidFill>
                  <a:srgbClr val="333333"/>
                </a:solidFill>
                <a:highlight>
                  <a:srgbClr val="FFFFFF"/>
                </a:highlight>
                <a:latin typeface="Raleway"/>
                <a:ea typeface="Raleway"/>
                <a:cs typeface="Raleway"/>
                <a:sym typeface="Raleway"/>
              </a:rPr>
              <a:t>bjects will be brought out of the archive and placed in the public areas of the museum. The objects will become triggers for playful discovery and deeper forms of  engagement.</a:t>
            </a:r>
            <a:endParaRPr sz="1800">
              <a:solidFill>
                <a:srgbClr val="333333"/>
              </a:solidFill>
              <a:highlight>
                <a:srgbClr val="FFFFFF"/>
              </a:highlight>
              <a:latin typeface="Raleway"/>
              <a:ea typeface="Raleway"/>
              <a:cs typeface="Raleway"/>
              <a:sym typeface="Raleway"/>
            </a:endParaRPr>
          </a:p>
          <a:p>
            <a:pPr indent="0" lvl="0" marL="0" rtl="0" algn="l">
              <a:spcBef>
                <a:spcPts val="0"/>
              </a:spcBef>
              <a:spcAft>
                <a:spcPts val="0"/>
              </a:spcAft>
              <a:buNone/>
            </a:pPr>
            <a:r>
              <a:t/>
            </a:r>
            <a:endParaRPr sz="1800">
              <a:solidFill>
                <a:srgbClr val="333333"/>
              </a:solidFill>
              <a:highlight>
                <a:srgbClr val="FFFFFF"/>
              </a:highlight>
              <a:latin typeface="Raleway"/>
              <a:ea typeface="Raleway"/>
              <a:cs typeface="Raleway"/>
              <a:sym typeface="Raleway"/>
            </a:endParaRPr>
          </a:p>
          <a:p>
            <a:pPr indent="0" lvl="0" marL="0" rtl="0" algn="l">
              <a:spcBef>
                <a:spcPts val="0"/>
              </a:spcBef>
              <a:spcAft>
                <a:spcPts val="0"/>
              </a:spcAft>
              <a:buNone/>
            </a:pPr>
            <a:r>
              <a:t/>
            </a:r>
            <a:endParaRPr sz="1800">
              <a:solidFill>
                <a:srgbClr val="333333"/>
              </a:solidFill>
              <a:highlight>
                <a:srgbClr val="FFFFFF"/>
              </a:highlight>
              <a:latin typeface="Raleway"/>
              <a:ea typeface="Raleway"/>
              <a:cs typeface="Raleway"/>
              <a:sym typeface="Raleway"/>
            </a:endParaRPr>
          </a:p>
        </p:txBody>
      </p:sp>
      <p:sp>
        <p:nvSpPr>
          <p:cNvPr id="150" name="Google Shape;150;p28"/>
          <p:cNvSpPr txBox="1"/>
          <p:nvPr>
            <p:ph type="ctrTitle"/>
          </p:nvPr>
        </p:nvSpPr>
        <p:spPr>
          <a:xfrm>
            <a:off x="-912725" y="-867450"/>
            <a:ext cx="5660400" cy="228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9600">
                <a:solidFill>
                  <a:srgbClr val="EFEFEF"/>
                </a:solidFill>
                <a:latin typeface="Finlandica"/>
                <a:ea typeface="Finlandica"/>
                <a:cs typeface="Finlandica"/>
                <a:sym typeface="Finlandica"/>
              </a:rPr>
              <a:t>FOUND</a:t>
            </a:r>
            <a:endParaRPr b="1" sz="9600">
              <a:solidFill>
                <a:srgbClr val="EFEFEF"/>
              </a:solidFill>
              <a:latin typeface="Finlandica"/>
              <a:ea typeface="Finlandica"/>
              <a:cs typeface="Finlandica"/>
              <a:sym typeface="Finlandic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9"/>
          <p:cNvSpPr txBox="1"/>
          <p:nvPr>
            <p:ph type="ctrTitle"/>
          </p:nvPr>
        </p:nvSpPr>
        <p:spPr>
          <a:xfrm>
            <a:off x="1244600" y="2746550"/>
            <a:ext cx="7118700" cy="23364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990"/>
              <a:buFont typeface="Arial"/>
              <a:buNone/>
            </a:pPr>
            <a:r>
              <a:rPr lang="en" sz="1804">
                <a:solidFill>
                  <a:srgbClr val="333333"/>
                </a:solidFill>
                <a:highlight>
                  <a:srgbClr val="FFFFFF"/>
                </a:highlight>
                <a:latin typeface="Raleway"/>
                <a:ea typeface="Raleway"/>
                <a:cs typeface="Raleway"/>
                <a:sym typeface="Raleway"/>
              </a:rPr>
              <a:t>FOUND will be active</a:t>
            </a:r>
            <a:r>
              <a:rPr lang="en" sz="1804">
                <a:solidFill>
                  <a:srgbClr val="333333"/>
                </a:solidFill>
                <a:highlight>
                  <a:srgbClr val="FFFFFF"/>
                </a:highlight>
                <a:latin typeface="Raleway"/>
                <a:ea typeface="Raleway"/>
                <a:cs typeface="Raleway"/>
                <a:sym typeface="Raleway"/>
              </a:rPr>
              <a:t> in </a:t>
            </a:r>
            <a:r>
              <a:rPr lang="en" sz="1804">
                <a:solidFill>
                  <a:srgbClr val="333333"/>
                </a:solidFill>
                <a:highlight>
                  <a:srgbClr val="FFFFFF"/>
                </a:highlight>
                <a:latin typeface="Raleway"/>
                <a:ea typeface="Raleway"/>
                <a:cs typeface="Raleway"/>
                <a:sym typeface="Raleway"/>
              </a:rPr>
              <a:t>the following areas. </a:t>
            </a:r>
            <a:endParaRPr sz="1804">
              <a:solidFill>
                <a:srgbClr val="333333"/>
              </a:solidFill>
              <a:highlight>
                <a:srgbClr val="FFFFFF"/>
              </a:highlight>
              <a:latin typeface="Raleway"/>
              <a:ea typeface="Raleway"/>
              <a:cs typeface="Raleway"/>
              <a:sym typeface="Raleway"/>
            </a:endParaRPr>
          </a:p>
          <a:p>
            <a:pPr indent="0" lvl="0" marL="0" rtl="0" algn="l">
              <a:lnSpc>
                <a:spcPct val="115000"/>
              </a:lnSpc>
              <a:spcBef>
                <a:spcPts val="2400"/>
              </a:spcBef>
              <a:spcAft>
                <a:spcPts val="0"/>
              </a:spcAft>
              <a:buNone/>
            </a:pPr>
            <a:r>
              <a:rPr lang="en" sz="1800" u="sng">
                <a:solidFill>
                  <a:schemeClr val="hlink"/>
                </a:solidFill>
                <a:highlight>
                  <a:srgbClr val="FFFFFF"/>
                </a:highlight>
                <a:latin typeface="Raleway"/>
                <a:ea typeface="Raleway"/>
                <a:cs typeface="Raleway"/>
                <a:sym typeface="Raleway"/>
                <a:hlinkClick r:id="rId3"/>
              </a:rPr>
              <a:t>Kemiönsaari</a:t>
            </a:r>
            <a:r>
              <a:rPr lang="en" sz="1800">
                <a:solidFill>
                  <a:srgbClr val="333333"/>
                </a:solidFill>
                <a:highlight>
                  <a:srgbClr val="FFFFFF"/>
                </a:highlight>
                <a:latin typeface="Raleway"/>
                <a:ea typeface="Raleway"/>
                <a:cs typeface="Raleway"/>
                <a:sym typeface="Raleway"/>
              </a:rPr>
              <a:t>, </a:t>
            </a:r>
            <a:r>
              <a:rPr lang="en" sz="1800" u="sng">
                <a:solidFill>
                  <a:schemeClr val="hlink"/>
                </a:solidFill>
                <a:highlight>
                  <a:srgbClr val="FFFFFF"/>
                </a:highlight>
                <a:latin typeface="Raleway"/>
                <a:ea typeface="Raleway"/>
                <a:cs typeface="Raleway"/>
                <a:sym typeface="Raleway"/>
                <a:hlinkClick r:id="rId4"/>
              </a:rPr>
              <a:t>Pargas </a:t>
            </a:r>
            <a:r>
              <a:rPr lang="en" sz="1800"/>
              <a:t>and </a:t>
            </a:r>
            <a:r>
              <a:rPr lang="en" sz="1800" u="sng">
                <a:solidFill>
                  <a:schemeClr val="hlink"/>
                </a:solidFill>
                <a:highlight>
                  <a:srgbClr val="FFFFFF"/>
                </a:highlight>
                <a:latin typeface="Raleway"/>
                <a:ea typeface="Raleway"/>
                <a:cs typeface="Raleway"/>
                <a:sym typeface="Raleway"/>
                <a:hlinkClick r:id="rId5"/>
              </a:rPr>
              <a:t>Raseborg</a:t>
            </a:r>
            <a:endParaRPr sz="1800">
              <a:solidFill>
                <a:srgbClr val="333333"/>
              </a:solidFill>
              <a:highlight>
                <a:srgbClr val="FFFFFF"/>
              </a:highlight>
              <a:latin typeface="Raleway"/>
              <a:ea typeface="Raleway"/>
              <a:cs typeface="Raleway"/>
              <a:sym typeface="Raleway"/>
            </a:endParaRPr>
          </a:p>
          <a:p>
            <a:pPr indent="0" lvl="0" marL="0" rtl="0" algn="ctr">
              <a:spcBef>
                <a:spcPts val="2400"/>
              </a:spcBef>
              <a:spcAft>
                <a:spcPts val="0"/>
              </a:spcAft>
              <a:buSzPts val="990"/>
              <a:buNone/>
            </a:pPr>
            <a:r>
              <a:t/>
            </a:r>
            <a:endParaRPr sz="4680"/>
          </a:p>
        </p:txBody>
      </p:sp>
      <p:sp>
        <p:nvSpPr>
          <p:cNvPr id="156" name="Google Shape;156;p29"/>
          <p:cNvSpPr txBox="1"/>
          <p:nvPr>
            <p:ph type="ctrTitle"/>
          </p:nvPr>
        </p:nvSpPr>
        <p:spPr>
          <a:xfrm>
            <a:off x="-912725" y="-867450"/>
            <a:ext cx="5660400" cy="228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9600">
                <a:solidFill>
                  <a:srgbClr val="EFEFEF"/>
                </a:solidFill>
                <a:latin typeface="Finlandica"/>
                <a:ea typeface="Finlandica"/>
                <a:cs typeface="Finlandica"/>
                <a:sym typeface="Finlandica"/>
              </a:rPr>
              <a:t>FOUND</a:t>
            </a:r>
            <a:endParaRPr b="1" sz="9600">
              <a:solidFill>
                <a:srgbClr val="EFEFEF"/>
              </a:solidFill>
              <a:latin typeface="Finlandica"/>
              <a:ea typeface="Finlandica"/>
              <a:cs typeface="Finlandica"/>
              <a:sym typeface="Finlandica"/>
            </a:endParaRPr>
          </a:p>
        </p:txBody>
      </p:sp>
      <p:sp>
        <p:nvSpPr>
          <p:cNvPr id="157" name="Google Shape;157;p29"/>
          <p:cNvSpPr txBox="1"/>
          <p:nvPr/>
        </p:nvSpPr>
        <p:spPr>
          <a:xfrm>
            <a:off x="1244600" y="4306425"/>
            <a:ext cx="6436500" cy="1633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1804">
                <a:solidFill>
                  <a:srgbClr val="333333"/>
                </a:solidFill>
                <a:highlight>
                  <a:schemeClr val="lt1"/>
                </a:highlight>
                <a:latin typeface="Raleway"/>
                <a:ea typeface="Raleway"/>
                <a:cs typeface="Raleway"/>
                <a:sym typeface="Raleway"/>
              </a:rPr>
              <a:t>—---------------------------------------------------------------</a:t>
            </a:r>
            <a:endParaRPr b="1" sz="1804">
              <a:solidFill>
                <a:srgbClr val="333333"/>
              </a:solidFill>
              <a:highlight>
                <a:schemeClr val="lt1"/>
              </a:highlight>
              <a:latin typeface="Raleway"/>
              <a:ea typeface="Raleway"/>
              <a:cs typeface="Raleway"/>
              <a:sym typeface="Raleway"/>
            </a:endParaRPr>
          </a:p>
          <a:p>
            <a:pPr indent="0" lvl="0" marL="0" rtl="0" algn="l">
              <a:lnSpc>
                <a:spcPct val="100000"/>
              </a:lnSpc>
              <a:spcBef>
                <a:spcPts val="2400"/>
              </a:spcBef>
              <a:spcAft>
                <a:spcPts val="0"/>
              </a:spcAft>
              <a:buNone/>
            </a:pPr>
            <a:r>
              <a:rPr lang="en" sz="1804">
                <a:solidFill>
                  <a:srgbClr val="333333"/>
                </a:solidFill>
                <a:highlight>
                  <a:schemeClr val="lt1"/>
                </a:highlight>
                <a:latin typeface="Raleway"/>
                <a:ea typeface="Raleway"/>
                <a:cs typeface="Raleway"/>
                <a:sym typeface="Raleway"/>
              </a:rPr>
              <a:t>lisaroberts.fi    </a:t>
            </a:r>
            <a:endParaRPr sz="1804">
              <a:solidFill>
                <a:srgbClr val="333333"/>
              </a:solidFill>
              <a:highlight>
                <a:schemeClr val="lt1"/>
              </a:highlight>
              <a:latin typeface="Raleway"/>
              <a:ea typeface="Raleway"/>
              <a:cs typeface="Raleway"/>
              <a:sym typeface="Raleway"/>
            </a:endParaRPr>
          </a:p>
          <a:p>
            <a:pPr indent="0" lvl="0" marL="0" rtl="0" algn="l">
              <a:lnSpc>
                <a:spcPct val="100000"/>
              </a:lnSpc>
              <a:spcBef>
                <a:spcPts val="2400"/>
              </a:spcBef>
              <a:spcAft>
                <a:spcPts val="2400"/>
              </a:spcAft>
              <a:buNone/>
            </a:pPr>
            <a:r>
              <a:rPr lang="en" sz="1804">
                <a:solidFill>
                  <a:srgbClr val="333333"/>
                </a:solidFill>
                <a:highlight>
                  <a:schemeClr val="lt1"/>
                </a:highlight>
                <a:latin typeface="Raleway"/>
                <a:ea typeface="Raleway"/>
                <a:cs typeface="Raleway"/>
                <a:sym typeface="Raleway"/>
              </a:rPr>
              <a:t>+358 41 7502687</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800805" y="735576"/>
            <a:ext cx="7424850" cy="4944950"/>
          </a:xfrm>
          <a:prstGeom prst="rect">
            <a:avLst/>
          </a:prstGeom>
          <a:noFill/>
          <a:ln>
            <a:noFill/>
          </a:ln>
        </p:spPr>
      </p:pic>
      <p:sp>
        <p:nvSpPr>
          <p:cNvPr id="60" name="Google Shape;60;p14"/>
          <p:cNvSpPr txBox="1"/>
          <p:nvPr/>
        </p:nvSpPr>
        <p:spPr>
          <a:xfrm>
            <a:off x="854050" y="5824250"/>
            <a:ext cx="44052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Food Buddy at Fazer </a:t>
            </a:r>
            <a:r>
              <a:rPr lang="en" sz="1800">
                <a:solidFill>
                  <a:schemeClr val="dk2"/>
                </a:solidFill>
              </a:rPr>
              <a:t>Visitor</a:t>
            </a:r>
            <a:r>
              <a:rPr lang="en" sz="1800">
                <a:solidFill>
                  <a:schemeClr val="dk2"/>
                </a:solidFill>
              </a:rPr>
              <a:t> </a:t>
            </a:r>
            <a:r>
              <a:rPr lang="en" sz="1800">
                <a:solidFill>
                  <a:schemeClr val="dk2"/>
                </a:solidFill>
              </a:rPr>
              <a:t>Centre</a:t>
            </a: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802733" y="731375"/>
            <a:ext cx="7351350" cy="4897800"/>
          </a:xfrm>
          <a:prstGeom prst="rect">
            <a:avLst/>
          </a:prstGeom>
          <a:noFill/>
          <a:ln>
            <a:noFill/>
          </a:ln>
        </p:spPr>
      </p:pic>
      <p:sp>
        <p:nvSpPr>
          <p:cNvPr id="66" name="Google Shape;66;p15"/>
          <p:cNvSpPr txBox="1"/>
          <p:nvPr/>
        </p:nvSpPr>
        <p:spPr>
          <a:xfrm>
            <a:off x="854050" y="5824250"/>
            <a:ext cx="52218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Where in the World? </a:t>
            </a:r>
            <a:r>
              <a:rPr lang="en" sz="1800">
                <a:solidFill>
                  <a:schemeClr val="dk2"/>
                </a:solidFill>
              </a:rPr>
              <a:t>at Fazer Visitor Centre</a:t>
            </a:r>
            <a:endParaRPr sz="1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6"/>
          <p:cNvPicPr preferRelativeResize="0"/>
          <p:nvPr/>
        </p:nvPicPr>
        <p:blipFill>
          <a:blip r:embed="rId3">
            <a:alphaModFix/>
          </a:blip>
          <a:stretch>
            <a:fillRect/>
          </a:stretch>
        </p:blipFill>
        <p:spPr>
          <a:xfrm>
            <a:off x="780825" y="625775"/>
            <a:ext cx="7404100" cy="4934225"/>
          </a:xfrm>
          <a:prstGeom prst="rect">
            <a:avLst/>
          </a:prstGeom>
          <a:noFill/>
          <a:ln>
            <a:noFill/>
          </a:ln>
        </p:spPr>
      </p:pic>
      <p:sp>
        <p:nvSpPr>
          <p:cNvPr id="72" name="Google Shape;72;p16"/>
          <p:cNvSpPr txBox="1"/>
          <p:nvPr/>
        </p:nvSpPr>
        <p:spPr>
          <a:xfrm>
            <a:off x="854050" y="5824250"/>
            <a:ext cx="44052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Reuse It!</a:t>
            </a:r>
            <a:r>
              <a:rPr lang="en" sz="1800">
                <a:solidFill>
                  <a:schemeClr val="dk2"/>
                </a:solidFill>
              </a:rPr>
              <a:t> at LSJH visitor centre, Salo</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ctrTitle"/>
          </p:nvPr>
        </p:nvSpPr>
        <p:spPr>
          <a:xfrm>
            <a:off x="-912725" y="-867450"/>
            <a:ext cx="5660400" cy="228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9600">
                <a:latin typeface="Finlandica"/>
                <a:ea typeface="Finlandica"/>
                <a:cs typeface="Finlandica"/>
                <a:sym typeface="Finlandica"/>
              </a:rPr>
              <a:t>FOUND</a:t>
            </a:r>
            <a:endParaRPr b="1" sz="9600">
              <a:latin typeface="Finlandica"/>
              <a:ea typeface="Finlandica"/>
              <a:cs typeface="Finlandica"/>
              <a:sym typeface="Finlandica"/>
            </a:endParaRPr>
          </a:p>
        </p:txBody>
      </p:sp>
      <p:sp>
        <p:nvSpPr>
          <p:cNvPr id="78" name="Google Shape;78;p17"/>
          <p:cNvSpPr txBox="1"/>
          <p:nvPr>
            <p:ph idx="1" type="subTitle"/>
          </p:nvPr>
        </p:nvSpPr>
        <p:spPr>
          <a:xfrm>
            <a:off x="2622975" y="2372100"/>
            <a:ext cx="3827100" cy="1056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440"/>
              <a:buNone/>
            </a:pPr>
            <a:r>
              <a:rPr lang="en" sz="1820">
                <a:latin typeface="Raleway"/>
                <a:ea typeface="Raleway"/>
                <a:cs typeface="Raleway"/>
                <a:sym typeface="Raleway"/>
              </a:rPr>
              <a:t>A</a:t>
            </a:r>
            <a:r>
              <a:rPr lang="en" sz="1820">
                <a:latin typeface="Raleway"/>
                <a:ea typeface="Raleway"/>
                <a:cs typeface="Raleway"/>
                <a:sym typeface="Raleway"/>
              </a:rPr>
              <a:t> new socially-engaged arts and </a:t>
            </a:r>
            <a:r>
              <a:rPr lang="en" sz="1800">
                <a:solidFill>
                  <a:srgbClr val="333333"/>
                </a:solidFill>
                <a:highlight>
                  <a:schemeClr val="lt1"/>
                </a:highlight>
                <a:latin typeface="Raleway"/>
                <a:ea typeface="Raleway"/>
                <a:cs typeface="Raleway"/>
                <a:sym typeface="Raleway"/>
              </a:rPr>
              <a:t>cultural heritage project that enables access, inclusion and meaningful engagement in museums </a:t>
            </a:r>
            <a:endParaRPr sz="1820">
              <a:latin typeface="Raleway"/>
              <a:ea typeface="Raleway"/>
              <a:cs typeface="Raleway"/>
              <a:sym typeface="Raleway"/>
            </a:endParaRPr>
          </a:p>
          <a:p>
            <a:pPr indent="0" lvl="0" marL="0" rtl="0" algn="l">
              <a:lnSpc>
                <a:spcPct val="115000"/>
              </a:lnSpc>
              <a:spcBef>
                <a:spcPts val="0"/>
              </a:spcBef>
              <a:spcAft>
                <a:spcPts val="0"/>
              </a:spcAft>
              <a:buSzPts val="440"/>
              <a:buNone/>
            </a:pPr>
            <a:r>
              <a:t/>
            </a:r>
            <a:endParaRPr sz="1820">
              <a:latin typeface="Raleway"/>
              <a:ea typeface="Raleway"/>
              <a:cs typeface="Raleway"/>
              <a:sym typeface="Raleway"/>
            </a:endParaRPr>
          </a:p>
          <a:p>
            <a:pPr indent="0" lvl="0" marL="0" rtl="0" algn="l">
              <a:lnSpc>
                <a:spcPct val="115000"/>
              </a:lnSpc>
              <a:spcBef>
                <a:spcPts val="0"/>
              </a:spcBef>
              <a:spcAft>
                <a:spcPts val="0"/>
              </a:spcAft>
              <a:buSzPts val="440"/>
              <a:buNone/>
            </a:pPr>
            <a:r>
              <a:t/>
            </a:r>
            <a:endParaRPr sz="1820">
              <a:latin typeface="Raleway"/>
              <a:ea typeface="Raleway"/>
              <a:cs typeface="Raleway"/>
              <a:sym typeface="Raleway"/>
            </a:endParaRPr>
          </a:p>
          <a:p>
            <a:pPr indent="0" lvl="0" marL="0" rtl="0" algn="l">
              <a:lnSpc>
                <a:spcPct val="115000"/>
              </a:lnSpc>
              <a:spcBef>
                <a:spcPts val="0"/>
              </a:spcBef>
              <a:spcAft>
                <a:spcPts val="0"/>
              </a:spcAft>
              <a:buSzPts val="440"/>
              <a:buNone/>
            </a:pPr>
            <a:r>
              <a:t/>
            </a:r>
            <a:endParaRPr sz="1820">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ph type="ctrTitle"/>
          </p:nvPr>
        </p:nvSpPr>
        <p:spPr>
          <a:xfrm>
            <a:off x="1456200" y="-949550"/>
            <a:ext cx="6231600" cy="7392900"/>
          </a:xfrm>
          <a:prstGeom prst="rect">
            <a:avLst/>
          </a:prstGeom>
        </p:spPr>
        <p:txBody>
          <a:bodyPr anchorCtr="0" anchor="b" bIns="91425" lIns="91425" spcFirstLastPara="1" rIns="91425" wrap="square" tIns="91425">
            <a:normAutofit/>
          </a:bodyPr>
          <a:lstStyle/>
          <a:p>
            <a:pPr indent="0" lvl="0" marL="0" rtl="0" algn="l">
              <a:lnSpc>
                <a:spcPct val="115000"/>
              </a:lnSpc>
              <a:spcBef>
                <a:spcPts val="0"/>
              </a:spcBef>
              <a:spcAft>
                <a:spcPts val="0"/>
              </a:spcAft>
              <a:buNone/>
            </a:pPr>
            <a:r>
              <a:rPr lang="en" sz="1800">
                <a:solidFill>
                  <a:srgbClr val="333333"/>
                </a:solidFill>
                <a:highlight>
                  <a:srgbClr val="FFFFFF"/>
                </a:highlight>
                <a:latin typeface="Raleway"/>
                <a:ea typeface="Raleway"/>
                <a:cs typeface="Raleway"/>
                <a:sym typeface="Raleway"/>
              </a:rPr>
              <a:t>“</a:t>
            </a:r>
            <a:r>
              <a:rPr i="1" lang="en" sz="1800">
                <a:solidFill>
                  <a:srgbClr val="333333"/>
                </a:solidFill>
                <a:highlight>
                  <a:srgbClr val="FFFFFF"/>
                </a:highlight>
                <a:latin typeface="Raleway"/>
                <a:ea typeface="Raleway"/>
                <a:cs typeface="Raleway"/>
                <a:sym typeface="Raleway"/>
              </a:rPr>
              <a:t>In the past, museum objects were often catalogued without any information related to origin, provenance or donor. Museum professionals in the mid 20th century were more interested in only the details of the physical descriptions. There are also objects which have been brought to museums and have not been catalogued at all. These reside in a kind of limbo. Many larger museums have thousands of these objects stashed away that were donated 50 or even 100 years ago. Some of the larger museums have rooms dedicated to them</a:t>
            </a:r>
            <a:r>
              <a:rPr lang="en" sz="1800">
                <a:solidFill>
                  <a:srgbClr val="333333"/>
                </a:solidFill>
                <a:highlight>
                  <a:srgbClr val="FFFFFF"/>
                </a:highlight>
                <a:latin typeface="Raleway"/>
                <a:ea typeface="Raleway"/>
                <a:cs typeface="Raleway"/>
                <a:sym typeface="Raleway"/>
              </a:rPr>
              <a:t>.” </a:t>
            </a:r>
            <a:endParaRPr sz="1800">
              <a:solidFill>
                <a:srgbClr val="333333"/>
              </a:solidFill>
              <a:highlight>
                <a:srgbClr val="FFFFFF"/>
              </a:highlight>
              <a:latin typeface="Raleway"/>
              <a:ea typeface="Raleway"/>
              <a:cs typeface="Raleway"/>
              <a:sym typeface="Raleway"/>
            </a:endParaRPr>
          </a:p>
          <a:p>
            <a:pPr indent="0" lvl="0" marL="0" rtl="0" algn="l">
              <a:lnSpc>
                <a:spcPct val="115000"/>
              </a:lnSpc>
              <a:spcBef>
                <a:spcPts val="2400"/>
              </a:spcBef>
              <a:spcAft>
                <a:spcPts val="0"/>
              </a:spcAft>
              <a:buNone/>
            </a:pPr>
            <a:r>
              <a:rPr lang="en" sz="1800">
                <a:solidFill>
                  <a:srgbClr val="333333"/>
                </a:solidFill>
                <a:highlight>
                  <a:srgbClr val="FFFFFF"/>
                </a:highlight>
                <a:latin typeface="Raleway"/>
                <a:ea typeface="Raleway"/>
                <a:cs typeface="Raleway"/>
                <a:sym typeface="Raleway"/>
              </a:rPr>
              <a:t>John Björkman Director of Sagalund Museum, Finland</a:t>
            </a:r>
            <a:endParaRPr sz="1800">
              <a:solidFill>
                <a:srgbClr val="333333"/>
              </a:solidFill>
              <a:highlight>
                <a:srgbClr val="FFFFFF"/>
              </a:highlight>
              <a:latin typeface="Raleway"/>
              <a:ea typeface="Raleway"/>
              <a:cs typeface="Raleway"/>
              <a:sym typeface="Raleway"/>
            </a:endParaRPr>
          </a:p>
          <a:p>
            <a:pPr indent="0" lvl="0" marL="0" rtl="0" algn="ctr">
              <a:spcBef>
                <a:spcPts val="2400"/>
              </a:spcBef>
              <a:spcAft>
                <a:spcPts val="0"/>
              </a:spcAft>
              <a:buNone/>
            </a:pPr>
            <a:r>
              <a:t/>
            </a:r>
            <a:endParaRPr/>
          </a:p>
        </p:txBody>
      </p:sp>
      <p:sp>
        <p:nvSpPr>
          <p:cNvPr id="84" name="Google Shape;84;p18"/>
          <p:cNvSpPr txBox="1"/>
          <p:nvPr>
            <p:ph type="ctrTitle"/>
          </p:nvPr>
        </p:nvSpPr>
        <p:spPr>
          <a:xfrm>
            <a:off x="-912725" y="-867450"/>
            <a:ext cx="5660400" cy="228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9600">
                <a:solidFill>
                  <a:srgbClr val="EFEFEF"/>
                </a:solidFill>
                <a:latin typeface="Finlandica"/>
                <a:ea typeface="Finlandica"/>
                <a:cs typeface="Finlandica"/>
                <a:sym typeface="Finlandica"/>
              </a:rPr>
              <a:t>FOUND</a:t>
            </a:r>
            <a:endParaRPr b="1" sz="9600">
              <a:solidFill>
                <a:srgbClr val="EFEFEF"/>
              </a:solidFill>
              <a:latin typeface="Finlandica"/>
              <a:ea typeface="Finlandica"/>
              <a:cs typeface="Finlandica"/>
              <a:sym typeface="Finlandic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9"/>
          <p:cNvSpPr txBox="1"/>
          <p:nvPr>
            <p:ph idx="1" type="body"/>
          </p:nvPr>
        </p:nvSpPr>
        <p:spPr>
          <a:xfrm>
            <a:off x="2759025" y="1841975"/>
            <a:ext cx="51705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333333"/>
                </a:solidFill>
                <a:highlight>
                  <a:srgbClr val="FFFFFF"/>
                </a:highlight>
                <a:latin typeface="Raleway"/>
                <a:ea typeface="Raleway"/>
                <a:cs typeface="Raleway"/>
                <a:sym typeface="Raleway"/>
              </a:rPr>
              <a:t>Objects that have lost their identity are in a kind of limbo. Museums are bound by their obligation to preserve and care. Such objects are never or rarely exhibited.</a:t>
            </a:r>
            <a:endParaRPr>
              <a:solidFill>
                <a:srgbClr val="333333"/>
              </a:solidFill>
              <a:highlight>
                <a:srgbClr val="FFFFFF"/>
              </a:highlight>
              <a:latin typeface="Raleway"/>
              <a:ea typeface="Raleway"/>
              <a:cs typeface="Raleway"/>
              <a:sym typeface="Raleway"/>
            </a:endParaRPr>
          </a:p>
          <a:p>
            <a:pPr indent="0" lvl="0" marL="0" rtl="0" algn="l">
              <a:spcBef>
                <a:spcPts val="1200"/>
              </a:spcBef>
              <a:spcAft>
                <a:spcPts val="0"/>
              </a:spcAft>
              <a:buNone/>
            </a:pPr>
            <a:r>
              <a:rPr lang="en">
                <a:solidFill>
                  <a:srgbClr val="333333"/>
                </a:solidFill>
                <a:highlight>
                  <a:srgbClr val="FFFFFF"/>
                </a:highlight>
                <a:latin typeface="Raleway"/>
                <a:ea typeface="Raleway"/>
                <a:cs typeface="Raleway"/>
                <a:sym typeface="Raleway"/>
              </a:rPr>
              <a:t>In an ever-</a:t>
            </a:r>
            <a:r>
              <a:rPr lang="en">
                <a:solidFill>
                  <a:srgbClr val="333333"/>
                </a:solidFill>
                <a:highlight>
                  <a:srgbClr val="FFFFFF"/>
                </a:highlight>
                <a:latin typeface="Raleway"/>
                <a:ea typeface="Raleway"/>
                <a:cs typeface="Raleway"/>
                <a:sym typeface="Raleway"/>
              </a:rPr>
              <a:t>changing</a:t>
            </a:r>
            <a:r>
              <a:rPr lang="en">
                <a:solidFill>
                  <a:srgbClr val="333333"/>
                </a:solidFill>
                <a:highlight>
                  <a:srgbClr val="FFFFFF"/>
                </a:highlight>
                <a:latin typeface="Raleway"/>
                <a:ea typeface="Raleway"/>
                <a:cs typeface="Raleway"/>
                <a:sym typeface="Raleway"/>
              </a:rPr>
              <a:t> world people can also become uncategorizable, trapped in </a:t>
            </a:r>
            <a:r>
              <a:rPr lang="en">
                <a:solidFill>
                  <a:srgbClr val="333333"/>
                </a:solidFill>
                <a:highlight>
                  <a:srgbClr val="FFFFFF"/>
                </a:highlight>
                <a:latin typeface="Raleway"/>
                <a:ea typeface="Raleway"/>
                <a:cs typeface="Raleway"/>
                <a:sym typeface="Raleway"/>
              </a:rPr>
              <a:t>bureaucratic</a:t>
            </a:r>
            <a:r>
              <a:rPr lang="en">
                <a:solidFill>
                  <a:srgbClr val="333333"/>
                </a:solidFill>
                <a:highlight>
                  <a:srgbClr val="FFFFFF"/>
                </a:highlight>
                <a:latin typeface="Raleway"/>
                <a:ea typeface="Raleway"/>
                <a:cs typeface="Raleway"/>
                <a:sym typeface="Raleway"/>
              </a:rPr>
              <a:t> </a:t>
            </a:r>
            <a:r>
              <a:rPr lang="en">
                <a:solidFill>
                  <a:srgbClr val="333333"/>
                </a:solidFill>
                <a:highlight>
                  <a:srgbClr val="FFFFFF"/>
                </a:highlight>
                <a:latin typeface="Raleway"/>
                <a:ea typeface="Raleway"/>
                <a:cs typeface="Raleway"/>
                <a:sym typeface="Raleway"/>
              </a:rPr>
              <a:t>systems of control and become </a:t>
            </a:r>
            <a:r>
              <a:rPr lang="en">
                <a:solidFill>
                  <a:srgbClr val="333333"/>
                </a:solidFill>
                <a:highlight>
                  <a:srgbClr val="FFFFFF"/>
                </a:highlight>
                <a:latin typeface="Raleway"/>
                <a:ea typeface="Raleway"/>
                <a:cs typeface="Raleway"/>
                <a:sym typeface="Raleway"/>
              </a:rPr>
              <a:t>marginalised and anonymous.</a:t>
            </a:r>
            <a:endParaRPr>
              <a:solidFill>
                <a:srgbClr val="333333"/>
              </a:solidFill>
              <a:highlight>
                <a:srgbClr val="FFFFFF"/>
              </a:highlight>
              <a:latin typeface="Raleway"/>
              <a:ea typeface="Raleway"/>
              <a:cs typeface="Raleway"/>
              <a:sym typeface="Raleway"/>
            </a:endParaRPr>
          </a:p>
          <a:p>
            <a:pPr indent="0" lvl="0" marL="0" rtl="0" algn="l">
              <a:spcBef>
                <a:spcPts val="1200"/>
              </a:spcBef>
              <a:spcAft>
                <a:spcPts val="1200"/>
              </a:spcAft>
              <a:buNone/>
            </a:pPr>
            <a:r>
              <a:rPr lang="en">
                <a:solidFill>
                  <a:srgbClr val="333333"/>
                </a:solidFill>
                <a:highlight>
                  <a:srgbClr val="FFFFFF"/>
                </a:highlight>
                <a:latin typeface="Raleway"/>
                <a:ea typeface="Raleway"/>
                <a:cs typeface="Raleway"/>
                <a:sym typeface="Raleway"/>
              </a:rPr>
              <a:t>FOUND gives </a:t>
            </a:r>
            <a:r>
              <a:rPr lang="en">
                <a:solidFill>
                  <a:srgbClr val="333333"/>
                </a:solidFill>
                <a:highlight>
                  <a:srgbClr val="FFFFFF"/>
                </a:highlight>
                <a:latin typeface="Raleway"/>
                <a:ea typeface="Raleway"/>
                <a:cs typeface="Raleway"/>
                <a:sym typeface="Raleway"/>
              </a:rPr>
              <a:t>everyone</a:t>
            </a:r>
            <a:r>
              <a:rPr lang="en">
                <a:solidFill>
                  <a:srgbClr val="333333"/>
                </a:solidFill>
                <a:highlight>
                  <a:srgbClr val="FFFFFF"/>
                </a:highlight>
                <a:latin typeface="Raleway"/>
                <a:ea typeface="Raleway"/>
                <a:cs typeface="Raleway"/>
                <a:sym typeface="Raleway"/>
              </a:rPr>
              <a:t> a chance to consider difficult subjects by talking about historical objects.</a:t>
            </a:r>
            <a:endParaRPr>
              <a:solidFill>
                <a:srgbClr val="333333"/>
              </a:solidFill>
              <a:highlight>
                <a:srgbClr val="FFFFFF"/>
              </a:highlight>
              <a:latin typeface="Raleway"/>
              <a:ea typeface="Raleway"/>
              <a:cs typeface="Raleway"/>
              <a:sym typeface="Raleway"/>
            </a:endParaRPr>
          </a:p>
        </p:txBody>
      </p:sp>
      <p:pic>
        <p:nvPicPr>
          <p:cNvPr id="90" name="Google Shape;90;p19"/>
          <p:cNvPicPr preferRelativeResize="0"/>
          <p:nvPr/>
        </p:nvPicPr>
        <p:blipFill>
          <a:blip r:embed="rId3">
            <a:alphaModFix/>
          </a:blip>
          <a:stretch>
            <a:fillRect/>
          </a:stretch>
        </p:blipFill>
        <p:spPr>
          <a:xfrm>
            <a:off x="270625" y="2040030"/>
            <a:ext cx="2080200" cy="3300575"/>
          </a:xfrm>
          <a:prstGeom prst="rect">
            <a:avLst/>
          </a:prstGeom>
          <a:noFill/>
          <a:ln>
            <a:noFill/>
          </a:ln>
        </p:spPr>
      </p:pic>
      <p:sp>
        <p:nvSpPr>
          <p:cNvPr id="91" name="Google Shape;91;p19"/>
          <p:cNvSpPr txBox="1"/>
          <p:nvPr>
            <p:ph idx="4294967295" type="ctrTitle"/>
          </p:nvPr>
        </p:nvSpPr>
        <p:spPr>
          <a:xfrm>
            <a:off x="0" y="0"/>
            <a:ext cx="5660400" cy="228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600">
                <a:solidFill>
                  <a:srgbClr val="EFEFEF"/>
                </a:solidFill>
                <a:latin typeface="Finlandica"/>
                <a:ea typeface="Finlandica"/>
                <a:cs typeface="Finlandica"/>
                <a:sym typeface="Finlandica"/>
              </a:rPr>
              <a:t>FOUND</a:t>
            </a:r>
            <a:endParaRPr b="1" sz="9600">
              <a:solidFill>
                <a:srgbClr val="EFEFEF"/>
              </a:solidFill>
              <a:latin typeface="Finlandica"/>
              <a:ea typeface="Finlandica"/>
              <a:cs typeface="Finlandica"/>
              <a:sym typeface="Finlandic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type="ctrTitle"/>
          </p:nvPr>
        </p:nvSpPr>
        <p:spPr>
          <a:xfrm>
            <a:off x="932175" y="1602900"/>
            <a:ext cx="7228800" cy="5752200"/>
          </a:xfrm>
          <a:prstGeom prst="rect">
            <a:avLst/>
          </a:prstGeom>
        </p:spPr>
        <p:txBody>
          <a:bodyPr anchorCtr="0" anchor="b" bIns="91425" lIns="91425" spcFirstLastPara="1" rIns="91425" wrap="square" tIns="91425">
            <a:noAutofit/>
          </a:bodyPr>
          <a:lstStyle/>
          <a:p>
            <a:pPr indent="0" lvl="0" marL="457200" rtl="0" algn="l">
              <a:lnSpc>
                <a:spcPct val="115000"/>
              </a:lnSpc>
              <a:spcBef>
                <a:spcPts val="0"/>
              </a:spcBef>
              <a:spcAft>
                <a:spcPts val="0"/>
              </a:spcAft>
              <a:buNone/>
            </a:pPr>
            <a:r>
              <a:rPr lang="en" sz="1800">
                <a:solidFill>
                  <a:srgbClr val="333333"/>
                </a:solidFill>
                <a:highlight>
                  <a:srgbClr val="FFFFFF"/>
                </a:highlight>
                <a:latin typeface="Raleway"/>
                <a:ea typeface="Raleway"/>
                <a:cs typeface="Raleway"/>
                <a:sym typeface="Raleway"/>
              </a:rPr>
              <a:t>FOUND is a collaborative, audio project which unlocks collections and breaks down barriers to entry through the re-presentation of anonymous objects. It is a public outreach initiative that generates and collects creative responses and shares audio in the museum using a playful interactive audio exhibit.</a:t>
            </a:r>
            <a:endParaRPr sz="1800">
              <a:solidFill>
                <a:srgbClr val="333333"/>
              </a:solidFill>
              <a:highlight>
                <a:srgbClr val="FFFFFF"/>
              </a:highlight>
              <a:latin typeface="Raleway"/>
              <a:ea typeface="Raleway"/>
              <a:cs typeface="Raleway"/>
              <a:sym typeface="Raleway"/>
            </a:endParaRPr>
          </a:p>
          <a:p>
            <a:pPr indent="0" lvl="0" marL="457200" rtl="0" algn="l">
              <a:lnSpc>
                <a:spcPct val="115000"/>
              </a:lnSpc>
              <a:spcBef>
                <a:spcPts val="2400"/>
              </a:spcBef>
              <a:spcAft>
                <a:spcPts val="0"/>
              </a:spcAft>
              <a:buNone/>
            </a:pPr>
            <a:r>
              <a:rPr lang="en" sz="1800">
                <a:solidFill>
                  <a:srgbClr val="333333"/>
                </a:solidFill>
                <a:highlight>
                  <a:srgbClr val="FFFFFF"/>
                </a:highlight>
                <a:latin typeface="Raleway"/>
                <a:ea typeface="Raleway"/>
                <a:cs typeface="Raleway"/>
                <a:sym typeface="Raleway"/>
              </a:rPr>
              <a:t>FOUND physically and emotionally connects people with their long lost past. Communities will be involved in making and the playful interaction. FOUND creates a sense of ownership through meaningful engagement.</a:t>
            </a:r>
            <a:endParaRPr sz="1800">
              <a:solidFill>
                <a:srgbClr val="333333"/>
              </a:solidFill>
              <a:highlight>
                <a:srgbClr val="FFFFFF"/>
              </a:highlight>
              <a:latin typeface="Raleway"/>
              <a:ea typeface="Raleway"/>
              <a:cs typeface="Raleway"/>
              <a:sym typeface="Raleway"/>
            </a:endParaRPr>
          </a:p>
          <a:p>
            <a:pPr indent="0" lvl="0" marL="457200" rtl="0" algn="l">
              <a:lnSpc>
                <a:spcPct val="115000"/>
              </a:lnSpc>
              <a:spcBef>
                <a:spcPts val="2400"/>
              </a:spcBef>
              <a:spcAft>
                <a:spcPts val="0"/>
              </a:spcAft>
              <a:buNone/>
            </a:pPr>
            <a:r>
              <a:rPr lang="en" sz="1800">
                <a:solidFill>
                  <a:srgbClr val="333333"/>
                </a:solidFill>
                <a:highlight>
                  <a:srgbClr val="FFFFFF"/>
                </a:highlight>
                <a:latin typeface="Raleway"/>
                <a:ea typeface="Raleway"/>
                <a:cs typeface="Raleway"/>
                <a:sym typeface="Raleway"/>
              </a:rPr>
              <a:t>FOUND includes and shares diverse voices, language and heritage through community-generated content.</a:t>
            </a:r>
            <a:endParaRPr sz="1800">
              <a:solidFill>
                <a:srgbClr val="333333"/>
              </a:solidFill>
              <a:highlight>
                <a:srgbClr val="FFFFFF"/>
              </a:highlight>
              <a:latin typeface="Raleway"/>
              <a:ea typeface="Raleway"/>
              <a:cs typeface="Raleway"/>
              <a:sym typeface="Raleway"/>
            </a:endParaRPr>
          </a:p>
          <a:p>
            <a:pPr indent="0" lvl="0" marL="0" rtl="0" algn="ctr">
              <a:spcBef>
                <a:spcPts val="2400"/>
              </a:spcBef>
              <a:spcAft>
                <a:spcPts val="0"/>
              </a:spcAft>
              <a:buNone/>
            </a:pPr>
            <a:r>
              <a:t/>
            </a:r>
            <a:endParaRPr>
              <a:latin typeface="Raleway"/>
              <a:ea typeface="Raleway"/>
              <a:cs typeface="Raleway"/>
              <a:sym typeface="Raleway"/>
            </a:endParaRPr>
          </a:p>
        </p:txBody>
      </p:sp>
      <p:sp>
        <p:nvSpPr>
          <p:cNvPr id="97" name="Google Shape;97;p20"/>
          <p:cNvSpPr txBox="1"/>
          <p:nvPr>
            <p:ph type="ctrTitle"/>
          </p:nvPr>
        </p:nvSpPr>
        <p:spPr>
          <a:xfrm>
            <a:off x="-912725" y="-867450"/>
            <a:ext cx="5660400" cy="228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9600">
                <a:solidFill>
                  <a:srgbClr val="EFEFEF"/>
                </a:solidFill>
                <a:latin typeface="Finlandica"/>
                <a:ea typeface="Finlandica"/>
                <a:cs typeface="Finlandica"/>
                <a:sym typeface="Finlandica"/>
              </a:rPr>
              <a:t>FOUND</a:t>
            </a:r>
            <a:endParaRPr b="1" sz="9600">
              <a:solidFill>
                <a:srgbClr val="EFEFEF"/>
              </a:solidFill>
              <a:latin typeface="Finlandica"/>
              <a:ea typeface="Finlandica"/>
              <a:cs typeface="Finlandica"/>
              <a:sym typeface="Finlandic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1"/>
          <p:cNvSpPr txBox="1"/>
          <p:nvPr>
            <p:ph type="ctrTitle"/>
          </p:nvPr>
        </p:nvSpPr>
        <p:spPr>
          <a:xfrm>
            <a:off x="1171025" y="2483975"/>
            <a:ext cx="6526800" cy="29409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rgbClr val="333333"/>
                </a:solidFill>
                <a:highlight>
                  <a:srgbClr val="FFFFFF"/>
                </a:highlight>
                <a:latin typeface="Raleway"/>
                <a:ea typeface="Raleway"/>
                <a:cs typeface="Raleway"/>
                <a:sym typeface="Raleway"/>
              </a:rPr>
              <a:t>FOUND raises important questions</a:t>
            </a:r>
            <a:endParaRPr b="1" sz="1800">
              <a:solidFill>
                <a:srgbClr val="333333"/>
              </a:solidFill>
              <a:highlight>
                <a:srgbClr val="FFFFFF"/>
              </a:highlight>
              <a:latin typeface="Raleway"/>
              <a:ea typeface="Raleway"/>
              <a:cs typeface="Raleway"/>
              <a:sym typeface="Raleway"/>
            </a:endParaRPr>
          </a:p>
          <a:p>
            <a:pPr indent="-342900" lvl="0" marL="457200" rtl="0" algn="l">
              <a:lnSpc>
                <a:spcPct val="115000"/>
              </a:lnSpc>
              <a:spcBef>
                <a:spcPts val="2400"/>
              </a:spcBef>
              <a:spcAft>
                <a:spcPts val="0"/>
              </a:spcAft>
              <a:buClr>
                <a:srgbClr val="333333"/>
              </a:buClr>
              <a:buSzPts val="1800"/>
              <a:buFont typeface="Raleway"/>
              <a:buChar char="●"/>
            </a:pPr>
            <a:r>
              <a:rPr lang="en" sz="1800">
                <a:solidFill>
                  <a:srgbClr val="333333"/>
                </a:solidFill>
                <a:highlight>
                  <a:srgbClr val="FFFFFF"/>
                </a:highlight>
                <a:latin typeface="Raleway"/>
                <a:ea typeface="Raleway"/>
                <a:cs typeface="Raleway"/>
                <a:sym typeface="Raleway"/>
              </a:rPr>
              <a:t>How do things become lost? </a:t>
            </a:r>
            <a:endParaRPr sz="1800">
              <a:solidFill>
                <a:srgbClr val="333333"/>
              </a:solidFill>
              <a:highlight>
                <a:srgbClr val="FFFFFF"/>
              </a:highlight>
              <a:latin typeface="Raleway"/>
              <a:ea typeface="Raleway"/>
              <a:cs typeface="Raleway"/>
              <a:sym typeface="Raleway"/>
            </a:endParaRPr>
          </a:p>
          <a:p>
            <a:pPr indent="-342900" lvl="0" marL="457200" rtl="0" algn="l">
              <a:lnSpc>
                <a:spcPct val="115000"/>
              </a:lnSpc>
              <a:spcBef>
                <a:spcPts val="0"/>
              </a:spcBef>
              <a:spcAft>
                <a:spcPts val="0"/>
              </a:spcAft>
              <a:buClr>
                <a:srgbClr val="333333"/>
              </a:buClr>
              <a:buSzPts val="1800"/>
              <a:buFont typeface="Raleway"/>
              <a:buChar char="●"/>
            </a:pPr>
            <a:r>
              <a:rPr lang="en" sz="1800">
                <a:solidFill>
                  <a:srgbClr val="333333"/>
                </a:solidFill>
                <a:highlight>
                  <a:srgbClr val="FFFFFF"/>
                </a:highlight>
                <a:latin typeface="Raleway"/>
                <a:ea typeface="Raleway"/>
                <a:cs typeface="Raleway"/>
                <a:sym typeface="Raleway"/>
              </a:rPr>
              <a:t>Why is such a large amount of cultural heritage inaccessible? </a:t>
            </a:r>
            <a:endParaRPr sz="1800">
              <a:solidFill>
                <a:srgbClr val="333333"/>
              </a:solidFill>
              <a:highlight>
                <a:srgbClr val="FFFFFF"/>
              </a:highlight>
              <a:latin typeface="Raleway"/>
              <a:ea typeface="Raleway"/>
              <a:cs typeface="Raleway"/>
              <a:sym typeface="Raleway"/>
            </a:endParaRPr>
          </a:p>
          <a:p>
            <a:pPr indent="-342900" lvl="0" marL="457200" rtl="0" algn="l">
              <a:lnSpc>
                <a:spcPct val="115000"/>
              </a:lnSpc>
              <a:spcBef>
                <a:spcPts val="0"/>
              </a:spcBef>
              <a:spcAft>
                <a:spcPts val="0"/>
              </a:spcAft>
              <a:buClr>
                <a:srgbClr val="333333"/>
              </a:buClr>
              <a:buSzPts val="1800"/>
              <a:buFont typeface="Raleway"/>
              <a:buChar char="●"/>
            </a:pPr>
            <a:r>
              <a:rPr lang="en" sz="1800">
                <a:solidFill>
                  <a:srgbClr val="333333"/>
                </a:solidFill>
                <a:highlight>
                  <a:srgbClr val="FFFFFF"/>
                </a:highlight>
                <a:latin typeface="Raleway"/>
                <a:ea typeface="Raleway"/>
                <a:cs typeface="Raleway"/>
                <a:sym typeface="Raleway"/>
              </a:rPr>
              <a:t>What kinds of things are never seen and why?</a:t>
            </a:r>
            <a:endParaRPr sz="1800">
              <a:solidFill>
                <a:srgbClr val="333333"/>
              </a:solidFill>
              <a:highlight>
                <a:srgbClr val="FFFFFF"/>
              </a:highlight>
              <a:latin typeface="Raleway"/>
              <a:ea typeface="Raleway"/>
              <a:cs typeface="Raleway"/>
              <a:sym typeface="Raleway"/>
            </a:endParaRPr>
          </a:p>
          <a:p>
            <a:pPr indent="-342900" lvl="0" marL="457200" rtl="0" algn="l">
              <a:lnSpc>
                <a:spcPct val="115000"/>
              </a:lnSpc>
              <a:spcBef>
                <a:spcPts val="0"/>
              </a:spcBef>
              <a:spcAft>
                <a:spcPts val="0"/>
              </a:spcAft>
              <a:buClr>
                <a:srgbClr val="333333"/>
              </a:buClr>
              <a:buSzPts val="1800"/>
              <a:buFont typeface="Raleway"/>
              <a:buChar char="●"/>
            </a:pPr>
            <a:r>
              <a:rPr lang="en" sz="1800">
                <a:solidFill>
                  <a:srgbClr val="333333"/>
                </a:solidFill>
                <a:highlight>
                  <a:srgbClr val="FFFFFF"/>
                </a:highlight>
                <a:latin typeface="Raleway"/>
                <a:ea typeface="Raleway"/>
                <a:cs typeface="Raleway"/>
                <a:sym typeface="Raleway"/>
              </a:rPr>
              <a:t>How can museums with ageing collections find new narratives and respond to current sensitivities?  </a:t>
            </a:r>
            <a:endParaRPr sz="1800">
              <a:solidFill>
                <a:srgbClr val="333333"/>
              </a:solidFill>
              <a:highlight>
                <a:srgbClr val="FFFFFF"/>
              </a:highlight>
              <a:latin typeface="Raleway"/>
              <a:ea typeface="Raleway"/>
              <a:cs typeface="Raleway"/>
              <a:sym typeface="Raleway"/>
            </a:endParaRPr>
          </a:p>
          <a:p>
            <a:pPr indent="-342900" lvl="0" marL="457200" rtl="0" algn="l">
              <a:lnSpc>
                <a:spcPct val="115000"/>
              </a:lnSpc>
              <a:spcBef>
                <a:spcPts val="0"/>
              </a:spcBef>
              <a:spcAft>
                <a:spcPts val="0"/>
              </a:spcAft>
              <a:buClr>
                <a:srgbClr val="333333"/>
              </a:buClr>
              <a:buSzPts val="1800"/>
              <a:buFont typeface="Raleway"/>
              <a:buChar char="●"/>
            </a:pPr>
            <a:r>
              <a:rPr lang="en" sz="1800">
                <a:solidFill>
                  <a:srgbClr val="333333"/>
                </a:solidFill>
                <a:highlight>
                  <a:srgbClr val="FFFFFF"/>
                </a:highlight>
                <a:latin typeface="Raleway"/>
                <a:ea typeface="Raleway"/>
                <a:cs typeface="Raleway"/>
                <a:sym typeface="Raleway"/>
              </a:rPr>
              <a:t>How can museums survive criticism of their authority and social utility? </a:t>
            </a:r>
            <a:endParaRPr sz="1800">
              <a:solidFill>
                <a:srgbClr val="333333"/>
              </a:solidFill>
              <a:highlight>
                <a:srgbClr val="FFFFFF"/>
              </a:highlight>
              <a:latin typeface="Raleway"/>
              <a:ea typeface="Raleway"/>
              <a:cs typeface="Raleway"/>
              <a:sym typeface="Raleway"/>
            </a:endParaRPr>
          </a:p>
          <a:p>
            <a:pPr indent="-342900" lvl="0" marL="457200" rtl="0" algn="l">
              <a:lnSpc>
                <a:spcPct val="115000"/>
              </a:lnSpc>
              <a:spcBef>
                <a:spcPts val="0"/>
              </a:spcBef>
              <a:spcAft>
                <a:spcPts val="0"/>
              </a:spcAft>
              <a:buClr>
                <a:srgbClr val="333333"/>
              </a:buClr>
              <a:buSzPts val="1800"/>
              <a:buFont typeface="Raleway"/>
              <a:buChar char="●"/>
            </a:pPr>
            <a:r>
              <a:rPr lang="en" sz="1800">
                <a:solidFill>
                  <a:srgbClr val="333333"/>
                </a:solidFill>
                <a:highlight>
                  <a:srgbClr val="FFFFFF"/>
                </a:highlight>
                <a:latin typeface="Raleway"/>
                <a:ea typeface="Raleway"/>
                <a:cs typeface="Raleway"/>
                <a:sym typeface="Raleway"/>
              </a:rPr>
              <a:t>On what basis do we trust historical fact?</a:t>
            </a:r>
            <a:endParaRPr sz="1800">
              <a:solidFill>
                <a:srgbClr val="333333"/>
              </a:solidFill>
              <a:highlight>
                <a:srgbClr val="FFFFFF"/>
              </a:highlight>
              <a:latin typeface="Raleway"/>
              <a:ea typeface="Raleway"/>
              <a:cs typeface="Raleway"/>
              <a:sym typeface="Raleway"/>
            </a:endParaRPr>
          </a:p>
          <a:p>
            <a:pPr indent="0" lvl="0" marL="0" rtl="0" algn="l">
              <a:spcBef>
                <a:spcPts val="2400"/>
              </a:spcBef>
              <a:spcAft>
                <a:spcPts val="0"/>
              </a:spcAft>
              <a:buNone/>
            </a:pPr>
            <a:r>
              <a:t/>
            </a:r>
            <a:endParaRPr sz="1800">
              <a:latin typeface="Raleway"/>
              <a:ea typeface="Raleway"/>
              <a:cs typeface="Raleway"/>
              <a:sym typeface="Raleway"/>
            </a:endParaRPr>
          </a:p>
        </p:txBody>
      </p:sp>
      <p:sp>
        <p:nvSpPr>
          <p:cNvPr id="103" name="Google Shape;103;p21"/>
          <p:cNvSpPr txBox="1"/>
          <p:nvPr>
            <p:ph type="ctrTitle"/>
          </p:nvPr>
        </p:nvSpPr>
        <p:spPr>
          <a:xfrm>
            <a:off x="-912725" y="-867450"/>
            <a:ext cx="5660400" cy="228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9600">
                <a:solidFill>
                  <a:srgbClr val="EFEFEF"/>
                </a:solidFill>
                <a:latin typeface="Finlandica"/>
                <a:ea typeface="Finlandica"/>
                <a:cs typeface="Finlandica"/>
                <a:sym typeface="Finlandica"/>
              </a:rPr>
              <a:t>FOUND</a:t>
            </a:r>
            <a:endParaRPr b="1" sz="9600">
              <a:solidFill>
                <a:srgbClr val="EFEFEF"/>
              </a:solidFill>
              <a:latin typeface="Finlandica"/>
              <a:ea typeface="Finlandica"/>
              <a:cs typeface="Finlandica"/>
              <a:sym typeface="Finlandic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